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85" r:id="rId2"/>
    <p:sldId id="260" r:id="rId3"/>
    <p:sldId id="265" r:id="rId4"/>
    <p:sldId id="259" r:id="rId5"/>
    <p:sldId id="268" r:id="rId6"/>
    <p:sldId id="266" r:id="rId7"/>
    <p:sldId id="258" r:id="rId8"/>
    <p:sldId id="288" r:id="rId9"/>
    <p:sldId id="279" r:id="rId10"/>
    <p:sldId id="280" r:id="rId11"/>
    <p:sldId id="292" r:id="rId12"/>
    <p:sldId id="281" r:id="rId13"/>
    <p:sldId id="282" r:id="rId14"/>
    <p:sldId id="290" r:id="rId15"/>
    <p:sldId id="291" r:id="rId16"/>
    <p:sldId id="289" r:id="rId17"/>
    <p:sldId id="270" r:id="rId18"/>
    <p:sldId id="271" r:id="rId19"/>
    <p:sldId id="272" r:id="rId20"/>
    <p:sldId id="277" r:id="rId21"/>
    <p:sldId id="269" r:id="rId22"/>
    <p:sldId id="273" r:id="rId23"/>
  </p:sldIdLst>
  <p:sldSz cx="12192000" cy="6858000"/>
  <p:notesSz cx="6858000" cy="9144000"/>
  <p:custShowLst>
    <p:custShow name="Diaporama personnalisé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B9E"/>
    <a:srgbClr val="C1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1" autoAdjust="0"/>
    <p:restoredTop sz="94689" autoAdjust="0"/>
  </p:normalViewPr>
  <p:slideViewPr>
    <p:cSldViewPr snapToGrid="0">
      <p:cViewPr>
        <p:scale>
          <a:sx n="66" d="100"/>
          <a:sy n="66" d="100"/>
        </p:scale>
        <p:origin x="-1614" y="-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DA985-6D81-43B6-B3D7-09D1E3BD05C1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63340B-E1D1-49FC-8C44-3B42B3D5B75D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anose="02020603050405020304" pitchFamily="18" charset="0"/>
            </a:rPr>
            <a:t>950</a:t>
          </a:r>
          <a:endParaRPr lang="fr-FR" dirty="0">
            <a:latin typeface="+mj-lt"/>
            <a:cs typeface="Times New Roman" panose="02020603050405020304" pitchFamily="18" charset="0"/>
          </a:endParaRPr>
        </a:p>
      </dgm:t>
    </dgm:pt>
    <dgm:pt modelId="{CC0F8A89-2959-49DC-8235-51C723E27C60}" type="parTrans" cxnId="{6D866252-0E5E-42D8-95DD-906EBDA26E20}">
      <dgm:prSet/>
      <dgm:spPr/>
      <dgm:t>
        <a:bodyPr/>
        <a:lstStyle/>
        <a:p>
          <a:endParaRPr lang="fr-FR"/>
        </a:p>
      </dgm:t>
    </dgm:pt>
    <dgm:pt modelId="{8DE56396-4B79-4C12-8F36-E6115BDA24AE}" type="sibTrans" cxnId="{6D866252-0E5E-42D8-95DD-906EBDA26E20}">
      <dgm:prSet/>
      <dgm:spPr/>
      <dgm:t>
        <a:bodyPr/>
        <a:lstStyle/>
        <a:p>
          <a:endParaRPr lang="fr-FR"/>
        </a:p>
      </dgm:t>
    </dgm:pt>
    <dgm:pt modelId="{A8C72422-F489-419E-978B-197121CE2999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anose="02020603050405020304" pitchFamily="18" charset="0"/>
            </a:rPr>
            <a:t>Lycéens et étudiants</a:t>
          </a:r>
          <a:endParaRPr lang="fr-FR" dirty="0">
            <a:latin typeface="+mj-lt"/>
            <a:cs typeface="Times New Roman" panose="02020603050405020304" pitchFamily="18" charset="0"/>
          </a:endParaRPr>
        </a:p>
      </dgm:t>
    </dgm:pt>
    <dgm:pt modelId="{0D9BAC08-E534-4FE4-A0EA-7D9B3BC61C04}" type="parTrans" cxnId="{9F927DAB-2DD5-4B39-A4FD-940A1C042B08}">
      <dgm:prSet/>
      <dgm:spPr/>
      <dgm:t>
        <a:bodyPr/>
        <a:lstStyle/>
        <a:p>
          <a:endParaRPr lang="fr-FR"/>
        </a:p>
      </dgm:t>
    </dgm:pt>
    <dgm:pt modelId="{63AD3AA0-9360-40D8-BBE1-80BF5049927A}" type="sibTrans" cxnId="{9F927DAB-2DD5-4B39-A4FD-940A1C042B08}">
      <dgm:prSet/>
      <dgm:spPr/>
      <dgm:t>
        <a:bodyPr/>
        <a:lstStyle/>
        <a:p>
          <a:endParaRPr lang="fr-FR"/>
        </a:p>
      </dgm:t>
    </dgm:pt>
    <dgm:pt modelId="{1CDDF60D-E6C9-4396-8DB7-3EB5E06FC49C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anose="02020603050405020304" pitchFamily="18" charset="0"/>
            </a:rPr>
            <a:t>870</a:t>
          </a:r>
          <a:endParaRPr lang="fr-FR" dirty="0" smtClean="0">
            <a:latin typeface="+mj-lt"/>
            <a:cs typeface="Times New Roman" panose="02020603050405020304" pitchFamily="18" charset="0"/>
          </a:endParaRPr>
        </a:p>
        <a:p>
          <a:r>
            <a:rPr lang="fr-FR" dirty="0" smtClean="0">
              <a:latin typeface="+mj-lt"/>
              <a:cs typeface="Times New Roman" panose="02020603050405020304" pitchFamily="18" charset="0"/>
            </a:rPr>
            <a:t>80 </a:t>
          </a:r>
          <a:endParaRPr lang="fr-FR" dirty="0">
            <a:latin typeface="+mj-lt"/>
            <a:cs typeface="Times New Roman" panose="02020603050405020304" pitchFamily="18" charset="0"/>
          </a:endParaRPr>
        </a:p>
      </dgm:t>
    </dgm:pt>
    <dgm:pt modelId="{12F2366A-9B7E-4074-8D5A-98999B2A7B6B}" type="parTrans" cxnId="{F0596CC4-4323-474D-83C7-7E963346135E}">
      <dgm:prSet/>
      <dgm:spPr/>
      <dgm:t>
        <a:bodyPr/>
        <a:lstStyle/>
        <a:p>
          <a:endParaRPr lang="fr-FR"/>
        </a:p>
      </dgm:t>
    </dgm:pt>
    <dgm:pt modelId="{E5D865A7-475E-40A7-B73D-EA6209FD061D}" type="sibTrans" cxnId="{F0596CC4-4323-474D-83C7-7E963346135E}">
      <dgm:prSet/>
      <dgm:spPr/>
      <dgm:t>
        <a:bodyPr/>
        <a:lstStyle/>
        <a:p>
          <a:endParaRPr lang="fr-FR"/>
        </a:p>
      </dgm:t>
    </dgm:pt>
    <dgm:pt modelId="{270EDE8D-B8F6-4338-A00F-7EB0D226CF5A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anose="02020603050405020304" pitchFamily="18" charset="0"/>
            </a:rPr>
            <a:t>Lycéens en voie générale et technologique</a:t>
          </a:r>
          <a:endParaRPr lang="fr-FR" dirty="0">
            <a:latin typeface="+mj-lt"/>
            <a:cs typeface="Times New Roman" panose="02020603050405020304" pitchFamily="18" charset="0"/>
          </a:endParaRPr>
        </a:p>
      </dgm:t>
    </dgm:pt>
    <dgm:pt modelId="{6793FFBA-B915-45B2-918E-AA65D07340C7}" type="parTrans" cxnId="{5BB4AADC-7BD8-4B11-8589-061E2C2F755D}">
      <dgm:prSet/>
      <dgm:spPr/>
      <dgm:t>
        <a:bodyPr/>
        <a:lstStyle/>
        <a:p>
          <a:endParaRPr lang="fr-FR"/>
        </a:p>
      </dgm:t>
    </dgm:pt>
    <dgm:pt modelId="{54917772-BC3A-469A-A17E-D0AB9CF4D52E}" type="sibTrans" cxnId="{5BB4AADC-7BD8-4B11-8589-061E2C2F755D}">
      <dgm:prSet/>
      <dgm:spPr/>
      <dgm:t>
        <a:bodyPr/>
        <a:lstStyle/>
        <a:p>
          <a:endParaRPr lang="fr-FR"/>
        </a:p>
      </dgm:t>
    </dgm:pt>
    <dgm:pt modelId="{7D9A3B49-88E9-4E26-992A-6460D359C5B3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anose="02020603050405020304" pitchFamily="18" charset="0"/>
            </a:rPr>
            <a:t>78</a:t>
          </a:r>
          <a:endParaRPr lang="fr-FR" dirty="0">
            <a:latin typeface="+mj-lt"/>
            <a:cs typeface="Times New Roman" panose="02020603050405020304" pitchFamily="18" charset="0"/>
          </a:endParaRPr>
        </a:p>
      </dgm:t>
    </dgm:pt>
    <dgm:pt modelId="{11DE82AC-64E9-4F64-B692-5B548362D39F}" type="parTrans" cxnId="{F3036A67-8C83-4925-8A6D-D2FF1036E259}">
      <dgm:prSet/>
      <dgm:spPr/>
      <dgm:t>
        <a:bodyPr/>
        <a:lstStyle/>
        <a:p>
          <a:endParaRPr lang="fr-FR"/>
        </a:p>
      </dgm:t>
    </dgm:pt>
    <dgm:pt modelId="{9403A93C-BCE2-4C84-81C7-22BBBA611DBC}" type="sibTrans" cxnId="{F3036A67-8C83-4925-8A6D-D2FF1036E259}">
      <dgm:prSet/>
      <dgm:spPr/>
      <dgm:t>
        <a:bodyPr/>
        <a:lstStyle/>
        <a:p>
          <a:endParaRPr lang="fr-FR"/>
        </a:p>
      </dgm:t>
    </dgm:pt>
    <dgm:pt modelId="{1045FC2F-E57D-4FF9-8A55-63070FAECB1A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anose="02020603050405020304" pitchFamily="18" charset="0"/>
            </a:rPr>
            <a:t>Lycéens à l’internat</a:t>
          </a:r>
          <a:endParaRPr lang="fr-FR" dirty="0">
            <a:latin typeface="+mj-lt"/>
            <a:cs typeface="Times New Roman" panose="02020603050405020304" pitchFamily="18" charset="0"/>
          </a:endParaRPr>
        </a:p>
      </dgm:t>
    </dgm:pt>
    <dgm:pt modelId="{8130961A-9715-440B-A24C-D73FD82652ED}" type="parTrans" cxnId="{6BFE69B1-747D-4E36-AE47-BCA38951F575}">
      <dgm:prSet/>
      <dgm:spPr/>
      <dgm:t>
        <a:bodyPr/>
        <a:lstStyle/>
        <a:p>
          <a:endParaRPr lang="fr-FR"/>
        </a:p>
      </dgm:t>
    </dgm:pt>
    <dgm:pt modelId="{7ACD1DB7-41A4-4A2E-8F82-474E2D2CD5F2}" type="sibTrans" cxnId="{6BFE69B1-747D-4E36-AE47-BCA38951F575}">
      <dgm:prSet/>
      <dgm:spPr/>
      <dgm:t>
        <a:bodyPr/>
        <a:lstStyle/>
        <a:p>
          <a:endParaRPr lang="fr-FR"/>
        </a:p>
      </dgm:t>
    </dgm:pt>
    <dgm:pt modelId="{C872A087-0511-4AAA-A952-7FB9B5F1AD5B}">
      <dgm:prSet phldrT="[Texte]"/>
      <dgm:spPr/>
      <dgm:t>
        <a:bodyPr/>
        <a:lstStyle/>
        <a:p>
          <a:r>
            <a:rPr lang="fr-FR" dirty="0" smtClean="0">
              <a:latin typeface="+mj-lt"/>
              <a:cs typeface="Times New Roman" panose="02020603050405020304" pitchFamily="18" charset="0"/>
            </a:rPr>
            <a:t>Etudiants en BTS</a:t>
          </a:r>
          <a:endParaRPr lang="fr-FR" dirty="0">
            <a:latin typeface="+mj-lt"/>
            <a:cs typeface="Times New Roman" panose="02020603050405020304" pitchFamily="18" charset="0"/>
          </a:endParaRPr>
        </a:p>
      </dgm:t>
    </dgm:pt>
    <dgm:pt modelId="{ED5B8EEA-684B-4454-A4C3-773AB4377D9F}" type="parTrans" cxnId="{64192A8A-B49B-48F2-9029-B35DC27962D9}">
      <dgm:prSet/>
      <dgm:spPr/>
      <dgm:t>
        <a:bodyPr/>
        <a:lstStyle/>
        <a:p>
          <a:endParaRPr lang="fr-FR"/>
        </a:p>
      </dgm:t>
    </dgm:pt>
    <dgm:pt modelId="{A8F35CC0-4E26-460C-940A-5B28CC3CB7B8}" type="sibTrans" cxnId="{64192A8A-B49B-48F2-9029-B35DC27962D9}">
      <dgm:prSet/>
      <dgm:spPr/>
      <dgm:t>
        <a:bodyPr/>
        <a:lstStyle/>
        <a:p>
          <a:endParaRPr lang="fr-FR"/>
        </a:p>
      </dgm:t>
    </dgm:pt>
    <dgm:pt modelId="{6EF4D3A5-0432-4DE6-BFAE-3629DB1375B6}" type="pres">
      <dgm:prSet presAssocID="{F70DA985-6D81-43B6-B3D7-09D1E3BD05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C51224-3D58-4EBF-B8D2-C65D58426DFC}" type="pres">
      <dgm:prSet presAssocID="{E763340B-E1D1-49FC-8C44-3B42B3D5B75D}" presName="linNode" presStyleCnt="0"/>
      <dgm:spPr/>
    </dgm:pt>
    <dgm:pt modelId="{60E7536D-429B-4779-ACDE-A0FE5B3CE381}" type="pres">
      <dgm:prSet presAssocID="{E763340B-E1D1-49FC-8C44-3B42B3D5B75D}" presName="parentText" presStyleLbl="node1" presStyleIdx="0" presStyleCnt="3" custScaleX="4719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23196A-1292-4CD0-87D9-9149628BC52B}" type="pres">
      <dgm:prSet presAssocID="{E763340B-E1D1-49FC-8C44-3B42B3D5B75D}" presName="descendantText" presStyleLbl="alignAccFollowNode1" presStyleIdx="0" presStyleCnt="3" custLinFactNeighborX="429" custLinFactNeighborY="5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63394B-45EB-4ABD-B465-1AACDAA8A279}" type="pres">
      <dgm:prSet presAssocID="{8DE56396-4B79-4C12-8F36-E6115BDA24AE}" presName="sp" presStyleCnt="0"/>
      <dgm:spPr/>
    </dgm:pt>
    <dgm:pt modelId="{BF6A665F-8081-4222-8417-C45FE25959F9}" type="pres">
      <dgm:prSet presAssocID="{1CDDF60D-E6C9-4396-8DB7-3EB5E06FC49C}" presName="linNode" presStyleCnt="0"/>
      <dgm:spPr/>
    </dgm:pt>
    <dgm:pt modelId="{50C90594-B356-4FB7-B361-CD0519E18070}" type="pres">
      <dgm:prSet presAssocID="{1CDDF60D-E6C9-4396-8DB7-3EB5E06FC49C}" presName="parentText" presStyleLbl="node1" presStyleIdx="1" presStyleCnt="3" custFlipHor="1" custScaleX="49648" custLinFactNeighborX="-14833" custLinFactNeighborY="-105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729881-47A1-4742-A5BB-B519E7E8D43A}" type="pres">
      <dgm:prSet presAssocID="{1CDDF60D-E6C9-4396-8DB7-3EB5E06FC49C}" presName="descendantText" presStyleLbl="alignAccFollowNode1" presStyleIdx="1" presStyleCnt="3" custScaleX="120279" custLinFactNeighborX="-6768" custLinFactNeighborY="-2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F41FCA-2A9E-43CB-B1F8-249E9FE2C25E}" type="pres">
      <dgm:prSet presAssocID="{E5D865A7-475E-40A7-B73D-EA6209FD061D}" presName="sp" presStyleCnt="0"/>
      <dgm:spPr/>
    </dgm:pt>
    <dgm:pt modelId="{F81C76CE-4F01-498D-B513-FDF03489E83D}" type="pres">
      <dgm:prSet presAssocID="{7D9A3B49-88E9-4E26-992A-6460D359C5B3}" presName="linNode" presStyleCnt="0"/>
      <dgm:spPr/>
    </dgm:pt>
    <dgm:pt modelId="{9FA1FE22-00D5-4E25-B08D-1FF7AFF9CDAA}" type="pres">
      <dgm:prSet presAssocID="{7D9A3B49-88E9-4E26-992A-6460D359C5B3}" presName="parentText" presStyleLbl="node1" presStyleIdx="2" presStyleCnt="3" custScaleX="4536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D8A210-7A08-4283-A904-599AE8D633F8}" type="pres">
      <dgm:prSet presAssocID="{7D9A3B49-88E9-4E26-992A-6460D359C5B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B4AADC-7BD8-4B11-8589-061E2C2F755D}" srcId="{1CDDF60D-E6C9-4396-8DB7-3EB5E06FC49C}" destId="{270EDE8D-B8F6-4338-A00F-7EB0D226CF5A}" srcOrd="0" destOrd="0" parTransId="{6793FFBA-B915-45B2-918E-AA65D07340C7}" sibTransId="{54917772-BC3A-469A-A17E-D0AB9CF4D52E}"/>
    <dgm:cxn modelId="{1089548B-3B66-410F-B131-A03FD37ABC72}" type="presOf" srcId="{270EDE8D-B8F6-4338-A00F-7EB0D226CF5A}" destId="{DB729881-47A1-4742-A5BB-B519E7E8D43A}" srcOrd="0" destOrd="0" presId="urn:microsoft.com/office/officeart/2005/8/layout/vList5"/>
    <dgm:cxn modelId="{F0596CC4-4323-474D-83C7-7E963346135E}" srcId="{F70DA985-6D81-43B6-B3D7-09D1E3BD05C1}" destId="{1CDDF60D-E6C9-4396-8DB7-3EB5E06FC49C}" srcOrd="1" destOrd="0" parTransId="{12F2366A-9B7E-4074-8D5A-98999B2A7B6B}" sibTransId="{E5D865A7-475E-40A7-B73D-EA6209FD061D}"/>
    <dgm:cxn modelId="{9F927DAB-2DD5-4B39-A4FD-940A1C042B08}" srcId="{E763340B-E1D1-49FC-8C44-3B42B3D5B75D}" destId="{A8C72422-F489-419E-978B-197121CE2999}" srcOrd="0" destOrd="0" parTransId="{0D9BAC08-E534-4FE4-A0EA-7D9B3BC61C04}" sibTransId="{63AD3AA0-9360-40D8-BBE1-80BF5049927A}"/>
    <dgm:cxn modelId="{A5AE2BD6-7B9F-4D8A-B132-C30CFA66FD9F}" type="presOf" srcId="{C872A087-0511-4AAA-A952-7FB9B5F1AD5B}" destId="{DB729881-47A1-4742-A5BB-B519E7E8D43A}" srcOrd="0" destOrd="1" presId="urn:microsoft.com/office/officeart/2005/8/layout/vList5"/>
    <dgm:cxn modelId="{8778087A-4D8A-499C-9A8E-20AE6F7F7AD8}" type="presOf" srcId="{7D9A3B49-88E9-4E26-992A-6460D359C5B3}" destId="{9FA1FE22-00D5-4E25-B08D-1FF7AFF9CDAA}" srcOrd="0" destOrd="0" presId="urn:microsoft.com/office/officeart/2005/8/layout/vList5"/>
    <dgm:cxn modelId="{F3036A67-8C83-4925-8A6D-D2FF1036E259}" srcId="{F70DA985-6D81-43B6-B3D7-09D1E3BD05C1}" destId="{7D9A3B49-88E9-4E26-992A-6460D359C5B3}" srcOrd="2" destOrd="0" parTransId="{11DE82AC-64E9-4F64-B692-5B548362D39F}" sibTransId="{9403A93C-BCE2-4C84-81C7-22BBBA611DBC}"/>
    <dgm:cxn modelId="{C9A0C4B3-1294-44FC-83FE-6F45F7AD794F}" type="presOf" srcId="{1045FC2F-E57D-4FF9-8A55-63070FAECB1A}" destId="{C1D8A210-7A08-4283-A904-599AE8D633F8}" srcOrd="0" destOrd="0" presId="urn:microsoft.com/office/officeart/2005/8/layout/vList5"/>
    <dgm:cxn modelId="{6D866252-0E5E-42D8-95DD-906EBDA26E20}" srcId="{F70DA985-6D81-43B6-B3D7-09D1E3BD05C1}" destId="{E763340B-E1D1-49FC-8C44-3B42B3D5B75D}" srcOrd="0" destOrd="0" parTransId="{CC0F8A89-2959-49DC-8235-51C723E27C60}" sibTransId="{8DE56396-4B79-4C12-8F36-E6115BDA24AE}"/>
    <dgm:cxn modelId="{CF9C18F5-A71E-4602-A8D7-9B46352FE171}" type="presOf" srcId="{1CDDF60D-E6C9-4396-8DB7-3EB5E06FC49C}" destId="{50C90594-B356-4FB7-B361-CD0519E18070}" srcOrd="0" destOrd="0" presId="urn:microsoft.com/office/officeart/2005/8/layout/vList5"/>
    <dgm:cxn modelId="{3C6CA6EB-8A7A-4067-8133-D54A7561CB57}" type="presOf" srcId="{F70DA985-6D81-43B6-B3D7-09D1E3BD05C1}" destId="{6EF4D3A5-0432-4DE6-BFAE-3629DB1375B6}" srcOrd="0" destOrd="0" presId="urn:microsoft.com/office/officeart/2005/8/layout/vList5"/>
    <dgm:cxn modelId="{15EDB47F-7DE5-4C8E-83A4-351B496D1240}" type="presOf" srcId="{E763340B-E1D1-49FC-8C44-3B42B3D5B75D}" destId="{60E7536D-429B-4779-ACDE-A0FE5B3CE381}" srcOrd="0" destOrd="0" presId="urn:microsoft.com/office/officeart/2005/8/layout/vList5"/>
    <dgm:cxn modelId="{454E9711-682E-4873-97FA-C4DA15040DBD}" type="presOf" srcId="{A8C72422-F489-419E-978B-197121CE2999}" destId="{3223196A-1292-4CD0-87D9-9149628BC52B}" srcOrd="0" destOrd="0" presId="urn:microsoft.com/office/officeart/2005/8/layout/vList5"/>
    <dgm:cxn modelId="{6BFE69B1-747D-4E36-AE47-BCA38951F575}" srcId="{7D9A3B49-88E9-4E26-992A-6460D359C5B3}" destId="{1045FC2F-E57D-4FF9-8A55-63070FAECB1A}" srcOrd="0" destOrd="0" parTransId="{8130961A-9715-440B-A24C-D73FD82652ED}" sibTransId="{7ACD1DB7-41A4-4A2E-8F82-474E2D2CD5F2}"/>
    <dgm:cxn modelId="{64192A8A-B49B-48F2-9029-B35DC27962D9}" srcId="{1CDDF60D-E6C9-4396-8DB7-3EB5E06FC49C}" destId="{C872A087-0511-4AAA-A952-7FB9B5F1AD5B}" srcOrd="1" destOrd="0" parTransId="{ED5B8EEA-684B-4454-A4C3-773AB4377D9F}" sibTransId="{A8F35CC0-4E26-460C-940A-5B28CC3CB7B8}"/>
    <dgm:cxn modelId="{69FACFC7-9F28-4151-82A9-28F12C6640F3}" type="presParOf" srcId="{6EF4D3A5-0432-4DE6-BFAE-3629DB1375B6}" destId="{EEC51224-3D58-4EBF-B8D2-C65D58426DFC}" srcOrd="0" destOrd="0" presId="urn:microsoft.com/office/officeart/2005/8/layout/vList5"/>
    <dgm:cxn modelId="{DC58F5A0-95BD-4ECF-823F-A31AC14D0FBF}" type="presParOf" srcId="{EEC51224-3D58-4EBF-B8D2-C65D58426DFC}" destId="{60E7536D-429B-4779-ACDE-A0FE5B3CE381}" srcOrd="0" destOrd="0" presId="urn:microsoft.com/office/officeart/2005/8/layout/vList5"/>
    <dgm:cxn modelId="{A25577C5-CA46-46A3-A21B-756B179EEEDB}" type="presParOf" srcId="{EEC51224-3D58-4EBF-B8D2-C65D58426DFC}" destId="{3223196A-1292-4CD0-87D9-9149628BC52B}" srcOrd="1" destOrd="0" presId="urn:microsoft.com/office/officeart/2005/8/layout/vList5"/>
    <dgm:cxn modelId="{8E813976-1DA4-4CD5-8050-561900376BB0}" type="presParOf" srcId="{6EF4D3A5-0432-4DE6-BFAE-3629DB1375B6}" destId="{8263394B-45EB-4ABD-B465-1AACDAA8A279}" srcOrd="1" destOrd="0" presId="urn:microsoft.com/office/officeart/2005/8/layout/vList5"/>
    <dgm:cxn modelId="{66862757-0BCB-4282-80E7-A88DDB7D74C9}" type="presParOf" srcId="{6EF4D3A5-0432-4DE6-BFAE-3629DB1375B6}" destId="{BF6A665F-8081-4222-8417-C45FE25959F9}" srcOrd="2" destOrd="0" presId="urn:microsoft.com/office/officeart/2005/8/layout/vList5"/>
    <dgm:cxn modelId="{C2590B5A-7BFA-4902-A49B-3E987EEED012}" type="presParOf" srcId="{BF6A665F-8081-4222-8417-C45FE25959F9}" destId="{50C90594-B356-4FB7-B361-CD0519E18070}" srcOrd="0" destOrd="0" presId="urn:microsoft.com/office/officeart/2005/8/layout/vList5"/>
    <dgm:cxn modelId="{10AC0EEB-6A92-4008-8904-C27066AED6A0}" type="presParOf" srcId="{BF6A665F-8081-4222-8417-C45FE25959F9}" destId="{DB729881-47A1-4742-A5BB-B519E7E8D43A}" srcOrd="1" destOrd="0" presId="urn:microsoft.com/office/officeart/2005/8/layout/vList5"/>
    <dgm:cxn modelId="{B0CDFB4B-5DA6-4CCB-B4D8-288FB50B5FDB}" type="presParOf" srcId="{6EF4D3A5-0432-4DE6-BFAE-3629DB1375B6}" destId="{28F41FCA-2A9E-43CB-B1F8-249E9FE2C25E}" srcOrd="3" destOrd="0" presId="urn:microsoft.com/office/officeart/2005/8/layout/vList5"/>
    <dgm:cxn modelId="{CBE36642-8EA3-4EE6-AFC0-8622911877BD}" type="presParOf" srcId="{6EF4D3A5-0432-4DE6-BFAE-3629DB1375B6}" destId="{F81C76CE-4F01-498D-B513-FDF03489E83D}" srcOrd="4" destOrd="0" presId="urn:microsoft.com/office/officeart/2005/8/layout/vList5"/>
    <dgm:cxn modelId="{557C67C4-7853-4948-9217-5DCC3F686894}" type="presParOf" srcId="{F81C76CE-4F01-498D-B513-FDF03489E83D}" destId="{9FA1FE22-00D5-4E25-B08D-1FF7AFF9CDAA}" srcOrd="0" destOrd="0" presId="urn:microsoft.com/office/officeart/2005/8/layout/vList5"/>
    <dgm:cxn modelId="{39FFB1EA-A86A-4282-8EA2-DFE73139CA4C}" type="presParOf" srcId="{F81C76CE-4F01-498D-B513-FDF03489E83D}" destId="{C1D8A210-7A08-4283-A904-599AE8D633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8C51-292E-4103-818A-18BB759BC1A6}" type="doc">
      <dgm:prSet loTypeId="urn:microsoft.com/office/officeart/2005/8/layout/defaul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09F362DB-EFA1-418D-A5EA-D3E8194DE614}">
      <dgm:prSet phldrT="[Texte]"/>
      <dgm:spPr>
        <a:solidFill>
          <a:schemeClr val="accent1"/>
        </a:solidFill>
      </dgm:spPr>
      <dgm:t>
        <a:bodyPr/>
        <a:lstStyle/>
        <a:p>
          <a:r>
            <a:rPr lang="en-GB" b="0" dirty="0" smtClean="0"/>
            <a:t>Amplitude </a:t>
          </a:r>
          <a:r>
            <a:rPr lang="en-GB" b="0" dirty="0" err="1" smtClean="0"/>
            <a:t>horaire</a:t>
          </a:r>
          <a:r>
            <a:rPr lang="en-GB" b="0" dirty="0" smtClean="0"/>
            <a:t> : </a:t>
          </a:r>
        </a:p>
        <a:p>
          <a:r>
            <a:rPr lang="en-GB" b="0" dirty="0" smtClean="0"/>
            <a:t>de 8 h à 18 h</a:t>
          </a:r>
        </a:p>
      </dgm:t>
    </dgm:pt>
    <dgm:pt modelId="{D0076A5F-AF88-4617-937E-D3BC99283FB2}" type="parTrans" cxnId="{3F987597-AFDA-47BD-B121-BF0E601E031E}">
      <dgm:prSet/>
      <dgm:spPr/>
      <dgm:t>
        <a:bodyPr/>
        <a:lstStyle/>
        <a:p>
          <a:endParaRPr lang="fr-FR"/>
        </a:p>
      </dgm:t>
    </dgm:pt>
    <dgm:pt modelId="{AE7276F5-1008-46CB-9172-CE6A4E52D05E}" type="sibTrans" cxnId="{3F987597-AFDA-47BD-B121-BF0E601E031E}">
      <dgm:prSet/>
      <dgm:spPr/>
      <dgm:t>
        <a:bodyPr/>
        <a:lstStyle/>
        <a:p>
          <a:endParaRPr lang="fr-FR"/>
        </a:p>
      </dgm:t>
    </dgm:pt>
    <dgm:pt modelId="{74F683F7-E5BA-43B3-90B8-840CD11185E8}">
      <dgm:prSet phldrT="[Texte]"/>
      <dgm:spPr>
        <a:solidFill>
          <a:schemeClr val="accent1"/>
        </a:solidFill>
      </dgm:spPr>
      <dgm:t>
        <a:bodyPr/>
        <a:lstStyle/>
        <a:p>
          <a:r>
            <a:rPr lang="en-GB" b="0" dirty="0" err="1" smtClean="0"/>
            <a:t>Plages</a:t>
          </a:r>
          <a:r>
            <a:rPr lang="en-GB" b="0" dirty="0" smtClean="0"/>
            <a:t> de 2 h pour </a:t>
          </a:r>
          <a:r>
            <a:rPr lang="en-GB" b="0" dirty="0" err="1" smtClean="0"/>
            <a:t>certains</a:t>
          </a:r>
          <a:r>
            <a:rPr lang="en-GB" b="0" dirty="0" smtClean="0"/>
            <a:t> </a:t>
          </a:r>
          <a:r>
            <a:rPr lang="en-GB" b="0" dirty="0" err="1" smtClean="0"/>
            <a:t>cours</a:t>
          </a:r>
          <a:endParaRPr lang="fr-FR" b="0" dirty="0"/>
        </a:p>
      </dgm:t>
    </dgm:pt>
    <dgm:pt modelId="{17C94B98-C967-4B24-BAF0-62274B8C137B}" type="parTrans" cxnId="{3D211EFE-7733-492B-8AF1-61F4C4B39F59}">
      <dgm:prSet/>
      <dgm:spPr/>
      <dgm:t>
        <a:bodyPr/>
        <a:lstStyle/>
        <a:p>
          <a:endParaRPr lang="fr-FR"/>
        </a:p>
      </dgm:t>
    </dgm:pt>
    <dgm:pt modelId="{A39D1919-E25B-478E-A2F2-51B3737A57B3}" type="sibTrans" cxnId="{3D211EFE-7733-492B-8AF1-61F4C4B39F59}">
      <dgm:prSet/>
      <dgm:spPr/>
      <dgm:t>
        <a:bodyPr/>
        <a:lstStyle/>
        <a:p>
          <a:endParaRPr lang="fr-FR"/>
        </a:p>
      </dgm:t>
    </dgm:pt>
    <dgm:pt modelId="{AD5CD517-4F0C-4FB0-8715-BA78C7386A2E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0" dirty="0" smtClean="0"/>
            <a:t>Accompagnement</a:t>
          </a:r>
        </a:p>
        <a:p>
          <a:r>
            <a:rPr lang="fr-FR" b="0" dirty="0" smtClean="0"/>
            <a:t>Personnalisé</a:t>
          </a:r>
        </a:p>
      </dgm:t>
    </dgm:pt>
    <dgm:pt modelId="{D9E62847-5282-49F4-A37E-E6B47A5571AE}" type="parTrans" cxnId="{EA62FF36-0D0F-4098-AD4C-D69AC8322A4C}">
      <dgm:prSet/>
      <dgm:spPr/>
      <dgm:t>
        <a:bodyPr/>
        <a:lstStyle/>
        <a:p>
          <a:endParaRPr lang="fr-FR"/>
        </a:p>
      </dgm:t>
    </dgm:pt>
    <dgm:pt modelId="{169FBB7E-0C95-47E0-9B24-D658DA37F2FA}" type="sibTrans" cxnId="{EA62FF36-0D0F-4098-AD4C-D69AC8322A4C}">
      <dgm:prSet/>
      <dgm:spPr/>
      <dgm:t>
        <a:bodyPr/>
        <a:lstStyle/>
        <a:p>
          <a:endParaRPr lang="fr-FR"/>
        </a:p>
      </dgm:t>
    </dgm:pt>
    <dgm:pt modelId="{7CF3DD0B-416A-4350-A2ED-3B1910AEDE8D}">
      <dgm:prSet phldrT="[Texte]"/>
      <dgm:spPr>
        <a:solidFill>
          <a:schemeClr val="accent1"/>
        </a:solidFill>
      </dgm:spPr>
      <dgm:t>
        <a:bodyPr/>
        <a:lstStyle/>
        <a:p>
          <a:r>
            <a:rPr lang="en-GB" b="0" dirty="0" smtClean="0"/>
            <a:t>1 </a:t>
          </a:r>
          <a:r>
            <a:rPr lang="en-GB" b="0" dirty="0" err="1" smtClean="0"/>
            <a:t>heure</a:t>
          </a:r>
          <a:r>
            <a:rPr lang="en-GB" b="0" dirty="0" smtClean="0"/>
            <a:t> </a:t>
          </a:r>
          <a:r>
            <a:rPr lang="en-GB" b="0" dirty="0" err="1" smtClean="0"/>
            <a:t>d’étude</a:t>
          </a:r>
          <a:r>
            <a:rPr lang="en-GB" b="0" dirty="0" smtClean="0"/>
            <a:t> </a:t>
          </a:r>
          <a:r>
            <a:rPr lang="en-GB" b="0" dirty="0" err="1" smtClean="0"/>
            <a:t>obligatoire</a:t>
          </a:r>
          <a:endParaRPr lang="fr-FR" b="0" dirty="0"/>
        </a:p>
      </dgm:t>
    </dgm:pt>
    <dgm:pt modelId="{FE8D0B5B-739E-495A-8BA2-A6B6C054A42C}" type="parTrans" cxnId="{68EBDDFF-C786-4E00-8C30-AF218D014103}">
      <dgm:prSet/>
      <dgm:spPr/>
      <dgm:t>
        <a:bodyPr/>
        <a:lstStyle/>
        <a:p>
          <a:endParaRPr lang="fr-FR"/>
        </a:p>
      </dgm:t>
    </dgm:pt>
    <dgm:pt modelId="{9F2041D4-2973-48AF-A53C-979319161A27}" type="sibTrans" cxnId="{68EBDDFF-C786-4E00-8C30-AF218D014103}">
      <dgm:prSet/>
      <dgm:spPr/>
      <dgm:t>
        <a:bodyPr/>
        <a:lstStyle/>
        <a:p>
          <a:endParaRPr lang="fr-FR"/>
        </a:p>
      </dgm:t>
    </dgm:pt>
    <dgm:pt modelId="{E7989FE5-849E-4880-991B-523E95D183BB}">
      <dgm:prSet phldrT="[Texte]"/>
      <dgm:spPr>
        <a:solidFill>
          <a:schemeClr val="accent1"/>
        </a:solidFill>
      </dgm:spPr>
      <dgm:t>
        <a:bodyPr/>
        <a:lstStyle/>
        <a:p>
          <a:r>
            <a:rPr lang="en-GB" b="0" dirty="0" smtClean="0"/>
            <a:t>Devoirs </a:t>
          </a:r>
          <a:r>
            <a:rPr lang="en-GB" b="0" dirty="0" err="1" smtClean="0"/>
            <a:t>communs</a:t>
          </a:r>
          <a:endParaRPr lang="fr-FR" b="0" dirty="0"/>
        </a:p>
      </dgm:t>
    </dgm:pt>
    <dgm:pt modelId="{F0AA1313-CB52-4EE3-A453-36097DE930B9}" type="parTrans" cxnId="{95169FC8-6F7A-4D72-8813-0A9C1E9A21E7}">
      <dgm:prSet/>
      <dgm:spPr/>
      <dgm:t>
        <a:bodyPr/>
        <a:lstStyle/>
        <a:p>
          <a:endParaRPr lang="fr-FR"/>
        </a:p>
      </dgm:t>
    </dgm:pt>
    <dgm:pt modelId="{FC1F2DF8-6987-4845-B0DE-706ADFCC6693}" type="sibTrans" cxnId="{95169FC8-6F7A-4D72-8813-0A9C1E9A21E7}">
      <dgm:prSet/>
      <dgm:spPr/>
      <dgm:t>
        <a:bodyPr/>
        <a:lstStyle/>
        <a:p>
          <a:endParaRPr lang="fr-FR"/>
        </a:p>
      </dgm:t>
    </dgm:pt>
    <dgm:pt modelId="{448231C4-063F-498B-BA32-AD7BA3EEFB33}" type="pres">
      <dgm:prSet presAssocID="{FD3D8C51-292E-4103-818A-18BB759BC1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D42644-3182-4639-A743-4E748A15A320}" type="pres">
      <dgm:prSet presAssocID="{09F362DB-EFA1-418D-A5EA-D3E8194DE614}" presName="node" presStyleLbl="node1" presStyleIdx="0" presStyleCnt="5" custLinFactNeighborX="-30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4AFFC7-40FC-4072-AB42-2C965C75AD4A}" type="pres">
      <dgm:prSet presAssocID="{AE7276F5-1008-46CB-9172-CE6A4E52D05E}" presName="sibTrans" presStyleCnt="0"/>
      <dgm:spPr/>
      <dgm:t>
        <a:bodyPr/>
        <a:lstStyle/>
        <a:p>
          <a:endParaRPr lang="fr-FR"/>
        </a:p>
      </dgm:t>
    </dgm:pt>
    <dgm:pt modelId="{92EA878F-502D-49E2-9FD5-30A65C20990F}" type="pres">
      <dgm:prSet presAssocID="{74F683F7-E5BA-43B3-90B8-840CD11185E8}" presName="node" presStyleLbl="node1" presStyleIdx="1" presStyleCnt="5" custLinFactNeighborX="-50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A7D664-2BF8-4DB8-A332-05BFE7107936}" type="pres">
      <dgm:prSet presAssocID="{A39D1919-E25B-478E-A2F2-51B3737A57B3}" presName="sibTrans" presStyleCnt="0"/>
      <dgm:spPr/>
      <dgm:t>
        <a:bodyPr/>
        <a:lstStyle/>
        <a:p>
          <a:endParaRPr lang="fr-FR"/>
        </a:p>
      </dgm:t>
    </dgm:pt>
    <dgm:pt modelId="{E93B6FDD-B884-4D34-97EA-2D93FF0D7A7E}" type="pres">
      <dgm:prSet presAssocID="{AD5CD517-4F0C-4FB0-8715-BA78C7386A2E}" presName="node" presStyleLbl="node1" presStyleIdx="2" presStyleCnt="5" custLinFactNeighborX="-30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8E6FEC-DBF7-4DBF-803C-E00A52ADF3C2}" type="pres">
      <dgm:prSet presAssocID="{169FBB7E-0C95-47E0-9B24-D658DA37F2FA}" presName="sibTrans" presStyleCnt="0"/>
      <dgm:spPr/>
    </dgm:pt>
    <dgm:pt modelId="{D33043B0-0271-4A5D-9D5A-0704A6AF532C}" type="pres">
      <dgm:prSet presAssocID="{E7989FE5-849E-4880-991B-523E95D183BB}" presName="node" presStyleLbl="node1" presStyleIdx="3" presStyleCnt="5" custLinFactNeighborX="-30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D77241-7A19-4A22-B463-28B76342F066}" type="pres">
      <dgm:prSet presAssocID="{FC1F2DF8-6987-4845-B0DE-706ADFCC6693}" presName="sibTrans" presStyleCnt="0"/>
      <dgm:spPr/>
    </dgm:pt>
    <dgm:pt modelId="{BA845B8D-5AE9-43D4-A87A-A2F1802DB979}" type="pres">
      <dgm:prSet presAssocID="{7CF3DD0B-416A-4350-A2ED-3B1910AEDE8D}" presName="node" presStyleLbl="node1" presStyleIdx="4" presStyleCnt="5" custLinFactNeighborX="-3554" custLinFactNeighborY="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EBDDFF-C786-4E00-8C30-AF218D014103}" srcId="{FD3D8C51-292E-4103-818A-18BB759BC1A6}" destId="{7CF3DD0B-416A-4350-A2ED-3B1910AEDE8D}" srcOrd="4" destOrd="0" parTransId="{FE8D0B5B-739E-495A-8BA2-A6B6C054A42C}" sibTransId="{9F2041D4-2973-48AF-A53C-979319161A27}"/>
    <dgm:cxn modelId="{3D211EFE-7733-492B-8AF1-61F4C4B39F59}" srcId="{FD3D8C51-292E-4103-818A-18BB759BC1A6}" destId="{74F683F7-E5BA-43B3-90B8-840CD11185E8}" srcOrd="1" destOrd="0" parTransId="{17C94B98-C967-4B24-BAF0-62274B8C137B}" sibTransId="{A39D1919-E25B-478E-A2F2-51B3737A57B3}"/>
    <dgm:cxn modelId="{3E634A81-E653-4234-A17A-2C750FA2AFF6}" type="presOf" srcId="{AD5CD517-4F0C-4FB0-8715-BA78C7386A2E}" destId="{E93B6FDD-B884-4D34-97EA-2D93FF0D7A7E}" srcOrd="0" destOrd="0" presId="urn:microsoft.com/office/officeart/2005/8/layout/default"/>
    <dgm:cxn modelId="{B79291EC-E9CA-4DAD-A182-B0DD924A010E}" type="presOf" srcId="{74F683F7-E5BA-43B3-90B8-840CD11185E8}" destId="{92EA878F-502D-49E2-9FD5-30A65C20990F}" srcOrd="0" destOrd="0" presId="urn:microsoft.com/office/officeart/2005/8/layout/default"/>
    <dgm:cxn modelId="{518E1F9D-4EC1-4B5A-BB6B-AFE67C4AA0D6}" type="presOf" srcId="{09F362DB-EFA1-418D-A5EA-D3E8194DE614}" destId="{1BD42644-3182-4639-A743-4E748A15A320}" srcOrd="0" destOrd="0" presId="urn:microsoft.com/office/officeart/2005/8/layout/default"/>
    <dgm:cxn modelId="{92E65D96-3730-4D09-9CBA-FC429AD317C2}" type="presOf" srcId="{FD3D8C51-292E-4103-818A-18BB759BC1A6}" destId="{448231C4-063F-498B-BA32-AD7BA3EEFB33}" srcOrd="0" destOrd="0" presId="urn:microsoft.com/office/officeart/2005/8/layout/default"/>
    <dgm:cxn modelId="{FF57BB3F-BCBB-4183-9973-B9D618000450}" type="presOf" srcId="{E7989FE5-849E-4880-991B-523E95D183BB}" destId="{D33043B0-0271-4A5D-9D5A-0704A6AF532C}" srcOrd="0" destOrd="0" presId="urn:microsoft.com/office/officeart/2005/8/layout/default"/>
    <dgm:cxn modelId="{3F987597-AFDA-47BD-B121-BF0E601E031E}" srcId="{FD3D8C51-292E-4103-818A-18BB759BC1A6}" destId="{09F362DB-EFA1-418D-A5EA-D3E8194DE614}" srcOrd="0" destOrd="0" parTransId="{D0076A5F-AF88-4617-937E-D3BC99283FB2}" sibTransId="{AE7276F5-1008-46CB-9172-CE6A4E52D05E}"/>
    <dgm:cxn modelId="{95169FC8-6F7A-4D72-8813-0A9C1E9A21E7}" srcId="{FD3D8C51-292E-4103-818A-18BB759BC1A6}" destId="{E7989FE5-849E-4880-991B-523E95D183BB}" srcOrd="3" destOrd="0" parTransId="{F0AA1313-CB52-4EE3-A453-36097DE930B9}" sibTransId="{FC1F2DF8-6987-4845-B0DE-706ADFCC6693}"/>
    <dgm:cxn modelId="{8F8167B7-2679-4CDE-AED2-6EACB5DE61E7}" type="presOf" srcId="{7CF3DD0B-416A-4350-A2ED-3B1910AEDE8D}" destId="{BA845B8D-5AE9-43D4-A87A-A2F1802DB979}" srcOrd="0" destOrd="0" presId="urn:microsoft.com/office/officeart/2005/8/layout/default"/>
    <dgm:cxn modelId="{EA62FF36-0D0F-4098-AD4C-D69AC8322A4C}" srcId="{FD3D8C51-292E-4103-818A-18BB759BC1A6}" destId="{AD5CD517-4F0C-4FB0-8715-BA78C7386A2E}" srcOrd="2" destOrd="0" parTransId="{D9E62847-5282-49F4-A37E-E6B47A5571AE}" sibTransId="{169FBB7E-0C95-47E0-9B24-D658DA37F2FA}"/>
    <dgm:cxn modelId="{89A0859E-A68D-4378-AB78-3620640B02DE}" type="presParOf" srcId="{448231C4-063F-498B-BA32-AD7BA3EEFB33}" destId="{1BD42644-3182-4639-A743-4E748A15A320}" srcOrd="0" destOrd="0" presId="urn:microsoft.com/office/officeart/2005/8/layout/default"/>
    <dgm:cxn modelId="{2037B75B-D6CD-4DB5-A712-48FC79C4859D}" type="presParOf" srcId="{448231C4-063F-498B-BA32-AD7BA3EEFB33}" destId="{A24AFFC7-40FC-4072-AB42-2C965C75AD4A}" srcOrd="1" destOrd="0" presId="urn:microsoft.com/office/officeart/2005/8/layout/default"/>
    <dgm:cxn modelId="{882DC2EF-6D56-4930-8EC7-153610B16A5F}" type="presParOf" srcId="{448231C4-063F-498B-BA32-AD7BA3EEFB33}" destId="{92EA878F-502D-49E2-9FD5-30A65C20990F}" srcOrd="2" destOrd="0" presId="urn:microsoft.com/office/officeart/2005/8/layout/default"/>
    <dgm:cxn modelId="{EC12CC19-465C-4DCF-AA0A-73B4A7CDB4D9}" type="presParOf" srcId="{448231C4-063F-498B-BA32-AD7BA3EEFB33}" destId="{D3A7D664-2BF8-4DB8-A332-05BFE7107936}" srcOrd="3" destOrd="0" presId="urn:microsoft.com/office/officeart/2005/8/layout/default"/>
    <dgm:cxn modelId="{18287138-8954-4160-B184-C3BBE4A7BABF}" type="presParOf" srcId="{448231C4-063F-498B-BA32-AD7BA3EEFB33}" destId="{E93B6FDD-B884-4D34-97EA-2D93FF0D7A7E}" srcOrd="4" destOrd="0" presId="urn:microsoft.com/office/officeart/2005/8/layout/default"/>
    <dgm:cxn modelId="{7FC49044-22AD-4753-9312-F21A81BB9DD0}" type="presParOf" srcId="{448231C4-063F-498B-BA32-AD7BA3EEFB33}" destId="{8F8E6FEC-DBF7-4DBF-803C-E00A52ADF3C2}" srcOrd="5" destOrd="0" presId="urn:microsoft.com/office/officeart/2005/8/layout/default"/>
    <dgm:cxn modelId="{2E79C1A0-5AAA-4B21-B9F1-DEEB9E8BF814}" type="presParOf" srcId="{448231C4-063F-498B-BA32-AD7BA3EEFB33}" destId="{D33043B0-0271-4A5D-9D5A-0704A6AF532C}" srcOrd="6" destOrd="0" presId="urn:microsoft.com/office/officeart/2005/8/layout/default"/>
    <dgm:cxn modelId="{DE2FCC32-BA97-4B46-8A3D-D960804A2ED0}" type="presParOf" srcId="{448231C4-063F-498B-BA32-AD7BA3EEFB33}" destId="{34D77241-7A19-4A22-B463-28B76342F066}" srcOrd="7" destOrd="0" presId="urn:microsoft.com/office/officeart/2005/8/layout/default"/>
    <dgm:cxn modelId="{1B121BB5-B464-496C-891F-B84B6D8A6F1A}" type="presParOf" srcId="{448231C4-063F-498B-BA32-AD7BA3EEFB33}" destId="{BA845B8D-5AE9-43D4-A87A-A2F1802DB9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3196A-1292-4CD0-87D9-9149628BC52B}">
      <dsp:nvSpPr>
        <dsp:cNvPr id="0" name=""/>
        <dsp:cNvSpPr/>
      </dsp:nvSpPr>
      <dsp:spPr>
        <a:xfrm rot="5400000">
          <a:off x="4533726" y="-2380444"/>
          <a:ext cx="1151215" cy="6322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>
              <a:latin typeface="+mj-lt"/>
              <a:cs typeface="Times New Roman" panose="02020603050405020304" pitchFamily="18" charset="0"/>
            </a:rPr>
            <a:t>Lycéens et étudiants</a:t>
          </a:r>
          <a:endParaRPr lang="fr-FR" sz="30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948050" y="261430"/>
        <a:ext cx="6266370" cy="1038819"/>
      </dsp:txXfrm>
    </dsp:sp>
    <dsp:sp modelId="{60E7536D-429B-4779-ACDE-A0FE5B3CE381}">
      <dsp:nvSpPr>
        <dsp:cNvPr id="0" name=""/>
        <dsp:cNvSpPr/>
      </dsp:nvSpPr>
      <dsp:spPr>
        <a:xfrm>
          <a:off x="254293" y="2180"/>
          <a:ext cx="1678499" cy="1439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>
              <a:latin typeface="+mj-lt"/>
              <a:cs typeface="Times New Roman" panose="02020603050405020304" pitchFamily="18" charset="0"/>
            </a:rPr>
            <a:t>950</a:t>
          </a:r>
          <a:endParaRPr lang="fr-FR" sz="3400" kern="1200" dirty="0">
            <a:latin typeface="+mj-lt"/>
            <a:cs typeface="Times New Roman" panose="02020603050405020304" pitchFamily="18" charset="0"/>
          </a:endParaRPr>
        </a:p>
      </dsp:txBody>
      <dsp:txXfrm>
        <a:off x="324540" y="72427"/>
        <a:ext cx="1538005" cy="1298525"/>
      </dsp:txXfrm>
    </dsp:sp>
    <dsp:sp modelId="{DB729881-47A1-4742-A5BB-B519E7E8D43A}">
      <dsp:nvSpPr>
        <dsp:cNvPr id="0" name=""/>
        <dsp:cNvSpPr/>
      </dsp:nvSpPr>
      <dsp:spPr>
        <a:xfrm rot="5400000">
          <a:off x="5006050" y="-1600185"/>
          <a:ext cx="1151215" cy="76047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>
              <a:latin typeface="+mj-lt"/>
              <a:cs typeface="Times New Roman" panose="02020603050405020304" pitchFamily="18" charset="0"/>
            </a:rPr>
            <a:t>Lycéens en voie générale et technologique</a:t>
          </a:r>
          <a:endParaRPr lang="fr-FR" sz="3000" kern="1200" dirty="0">
            <a:latin typeface="+mj-lt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>
              <a:latin typeface="+mj-lt"/>
              <a:cs typeface="Times New Roman" panose="02020603050405020304" pitchFamily="18" charset="0"/>
            </a:rPr>
            <a:t>Etudiants en BTS</a:t>
          </a:r>
          <a:endParaRPr lang="fr-FR" sz="30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779297" y="1682766"/>
        <a:ext cx="7548523" cy="1038819"/>
      </dsp:txXfrm>
    </dsp:sp>
    <dsp:sp modelId="{50C90594-B356-4FB7-B361-CD0519E18070}">
      <dsp:nvSpPr>
        <dsp:cNvPr id="0" name=""/>
        <dsp:cNvSpPr/>
      </dsp:nvSpPr>
      <dsp:spPr>
        <a:xfrm flipH="1">
          <a:off x="0" y="1497911"/>
          <a:ext cx="1765703" cy="1439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>
              <a:latin typeface="+mj-lt"/>
              <a:cs typeface="Times New Roman" panose="02020603050405020304" pitchFamily="18" charset="0"/>
            </a:rPr>
            <a:t>870</a:t>
          </a:r>
          <a:endParaRPr lang="fr-FR" sz="3400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>
              <a:latin typeface="+mj-lt"/>
              <a:cs typeface="Times New Roman" panose="02020603050405020304" pitchFamily="18" charset="0"/>
            </a:rPr>
            <a:t>80 </a:t>
          </a:r>
          <a:endParaRPr lang="fr-FR" sz="3400" kern="1200" dirty="0">
            <a:latin typeface="+mj-lt"/>
            <a:cs typeface="Times New Roman" panose="02020603050405020304" pitchFamily="18" charset="0"/>
          </a:endParaRPr>
        </a:p>
      </dsp:txBody>
      <dsp:txXfrm>
        <a:off x="70247" y="1568158"/>
        <a:ext cx="1625209" cy="1298525"/>
      </dsp:txXfrm>
    </dsp:sp>
    <dsp:sp modelId="{C1D8A210-7A08-4283-A904-599AE8D633F8}">
      <dsp:nvSpPr>
        <dsp:cNvPr id="0" name=""/>
        <dsp:cNvSpPr/>
      </dsp:nvSpPr>
      <dsp:spPr>
        <a:xfrm rot="5400000">
          <a:off x="4453280" y="582345"/>
          <a:ext cx="1151215" cy="6322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kern="1200" dirty="0" smtClean="0">
              <a:latin typeface="+mj-lt"/>
              <a:cs typeface="Times New Roman" panose="02020603050405020304" pitchFamily="18" charset="0"/>
            </a:rPr>
            <a:t>Lycéens à l’internat</a:t>
          </a:r>
          <a:endParaRPr lang="fr-FR" sz="30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867604" y="3224219"/>
        <a:ext cx="6266370" cy="1038819"/>
      </dsp:txXfrm>
    </dsp:sp>
    <dsp:sp modelId="{9FA1FE22-00D5-4E25-B08D-1FF7AFF9CDAA}">
      <dsp:nvSpPr>
        <dsp:cNvPr id="0" name=""/>
        <dsp:cNvSpPr/>
      </dsp:nvSpPr>
      <dsp:spPr>
        <a:xfrm>
          <a:off x="254293" y="3024120"/>
          <a:ext cx="1613310" cy="1439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>
              <a:latin typeface="+mj-lt"/>
              <a:cs typeface="Times New Roman" panose="02020603050405020304" pitchFamily="18" charset="0"/>
            </a:rPr>
            <a:t>78</a:t>
          </a:r>
          <a:endParaRPr lang="fr-FR" sz="3400" kern="1200" dirty="0">
            <a:latin typeface="+mj-lt"/>
            <a:cs typeface="Times New Roman" panose="02020603050405020304" pitchFamily="18" charset="0"/>
          </a:endParaRPr>
        </a:p>
      </dsp:txBody>
      <dsp:txXfrm>
        <a:off x="324540" y="3094367"/>
        <a:ext cx="1472816" cy="1298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42644-3182-4639-A743-4E748A15A320}">
      <dsp:nvSpPr>
        <dsp:cNvPr id="0" name=""/>
        <dsp:cNvSpPr/>
      </dsp:nvSpPr>
      <dsp:spPr>
        <a:xfrm>
          <a:off x="0" y="426360"/>
          <a:ext cx="2204490" cy="1322694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Amplitude </a:t>
          </a:r>
          <a:r>
            <a:rPr lang="en-GB" sz="2000" b="0" kern="1200" dirty="0" err="1" smtClean="0"/>
            <a:t>horaire</a:t>
          </a:r>
          <a:r>
            <a:rPr lang="en-GB" sz="2000" b="0" kern="1200" dirty="0" smtClean="0"/>
            <a:t> 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de 8 h à 18 h</a:t>
          </a:r>
        </a:p>
      </dsp:txBody>
      <dsp:txXfrm>
        <a:off x="0" y="426360"/>
        <a:ext cx="2204490" cy="1322694"/>
      </dsp:txXfrm>
    </dsp:sp>
    <dsp:sp modelId="{92EA878F-502D-49E2-9FD5-30A65C20990F}">
      <dsp:nvSpPr>
        <dsp:cNvPr id="0" name=""/>
        <dsp:cNvSpPr/>
      </dsp:nvSpPr>
      <dsp:spPr>
        <a:xfrm>
          <a:off x="2313767" y="426360"/>
          <a:ext cx="2204490" cy="1322694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err="1" smtClean="0"/>
            <a:t>Plages</a:t>
          </a:r>
          <a:r>
            <a:rPr lang="en-GB" sz="2000" b="0" kern="1200" dirty="0" smtClean="0"/>
            <a:t> de 2 h pour </a:t>
          </a:r>
          <a:r>
            <a:rPr lang="en-GB" sz="2000" b="0" kern="1200" dirty="0" err="1" smtClean="0"/>
            <a:t>certains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cours</a:t>
          </a:r>
          <a:endParaRPr lang="fr-FR" sz="2000" b="0" kern="1200" dirty="0"/>
        </a:p>
      </dsp:txBody>
      <dsp:txXfrm>
        <a:off x="2313767" y="426360"/>
        <a:ext cx="2204490" cy="1322694"/>
      </dsp:txXfrm>
    </dsp:sp>
    <dsp:sp modelId="{E93B6FDD-B884-4D34-97EA-2D93FF0D7A7E}">
      <dsp:nvSpPr>
        <dsp:cNvPr id="0" name=""/>
        <dsp:cNvSpPr/>
      </dsp:nvSpPr>
      <dsp:spPr>
        <a:xfrm>
          <a:off x="4781629" y="426360"/>
          <a:ext cx="2204490" cy="1322694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/>
            <a:t>Accompagnement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/>
            <a:t>Personnalisé</a:t>
          </a:r>
        </a:p>
      </dsp:txBody>
      <dsp:txXfrm>
        <a:off x="4781629" y="426360"/>
        <a:ext cx="2204490" cy="1322694"/>
      </dsp:txXfrm>
    </dsp:sp>
    <dsp:sp modelId="{D33043B0-0271-4A5D-9D5A-0704A6AF532C}">
      <dsp:nvSpPr>
        <dsp:cNvPr id="0" name=""/>
        <dsp:cNvSpPr/>
      </dsp:nvSpPr>
      <dsp:spPr>
        <a:xfrm>
          <a:off x="1144218" y="1969504"/>
          <a:ext cx="2204490" cy="1322694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Devoirs </a:t>
          </a:r>
          <a:r>
            <a:rPr lang="en-GB" sz="2000" b="0" kern="1200" dirty="0" err="1" smtClean="0"/>
            <a:t>communs</a:t>
          </a:r>
          <a:endParaRPr lang="fr-FR" sz="2000" b="0" kern="1200" dirty="0"/>
        </a:p>
      </dsp:txBody>
      <dsp:txXfrm>
        <a:off x="1144218" y="1969504"/>
        <a:ext cx="2204490" cy="1322694"/>
      </dsp:txXfrm>
    </dsp:sp>
    <dsp:sp modelId="{BA845B8D-5AE9-43D4-A87A-A2F1802DB979}">
      <dsp:nvSpPr>
        <dsp:cNvPr id="0" name=""/>
        <dsp:cNvSpPr/>
      </dsp:nvSpPr>
      <dsp:spPr>
        <a:xfrm>
          <a:off x="3559062" y="1980694"/>
          <a:ext cx="2204490" cy="1322694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1 </a:t>
          </a:r>
          <a:r>
            <a:rPr lang="en-GB" sz="2000" b="0" kern="1200" dirty="0" err="1" smtClean="0"/>
            <a:t>heure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d’étude</a:t>
          </a:r>
          <a:r>
            <a:rPr lang="en-GB" sz="2000" b="0" kern="1200" dirty="0" smtClean="0"/>
            <a:t> </a:t>
          </a:r>
          <a:r>
            <a:rPr lang="en-GB" sz="2000" b="0" kern="1200" dirty="0" err="1" smtClean="0"/>
            <a:t>obligatoire</a:t>
          </a:r>
          <a:endParaRPr lang="fr-FR" sz="2000" b="0" kern="1200" dirty="0"/>
        </a:p>
      </dsp:txBody>
      <dsp:txXfrm>
        <a:off x="3559062" y="1980694"/>
        <a:ext cx="2204490" cy="132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9CEF-15EF-49E7-9C8A-34AC0B2C3E8B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FA9F7-14AF-49B8-B9D3-CD2F0BF6D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0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8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270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084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5481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32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908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045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618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FF0000"/>
                </a:solidFill>
              </a:rPr>
              <a:t> (IL FAUDRAIT ICI, PRECISER QU’APRES UN BAC GENERAL IL N’EST PAS « POSSIBLE » DE RENTRER SUR LE MARCHE DU TRAVAIL)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52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A9F7-14AF-49B8-B9D3-CD2F0BF6D61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99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3082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7AEEDF7-4686-4A7A-8401-C2B60F1AD61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C5DF45-A686-4442-8994-5890AAA2240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.png"/><Relationship Id="rId4" Type="http://schemas.openxmlformats.org/officeDocument/2006/relationships/image" Target="../media/image38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11" Type="http://schemas.openxmlformats.org/officeDocument/2006/relationships/image" Target="../media/image4.png"/><Relationship Id="rId5" Type="http://schemas.openxmlformats.org/officeDocument/2006/relationships/image" Target="../media/image44.png"/><Relationship Id="rId10" Type="http://schemas.openxmlformats.org/officeDocument/2006/relationships/image" Target="../media/image3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" r="28820" b="-10"/>
          <a:stretch/>
        </p:blipFill>
        <p:spPr bwMode="auto">
          <a:xfrm rot="21320296">
            <a:off x="689610" y="1798319"/>
            <a:ext cx="43560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50720" y="20600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95" y="1322876"/>
            <a:ext cx="3581900" cy="342947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304">
            <a:off x="6329679" y="428464"/>
            <a:ext cx="4760593" cy="631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2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1"/>
    </mc:Choice>
    <mc:Fallback xmlns="">
      <p:transition spd="slow" advTm="5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50720" y="171448"/>
              <a:ext cx="84582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6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33272"/>
              </p:ext>
            </p:extLst>
          </p:nvPr>
        </p:nvGraphicFramePr>
        <p:xfrm>
          <a:off x="1119601" y="2283110"/>
          <a:ext cx="9953468" cy="225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2174"/>
                <a:gridCol w="3831294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Enseignements optionnels sur les 3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Horaire hebdomadaire</a:t>
                      </a:r>
                      <a:endParaRPr lang="fr-FR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Langues et cultures de l’antiquité : Latin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 heures</a:t>
                      </a:r>
                      <a:endParaRPr lang="fr-FR" b="1" dirty="0"/>
                    </a:p>
                  </a:txBody>
                  <a:tcPr/>
                </a:tc>
              </a:tr>
              <a:tr h="41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Arts plastiques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3 </a:t>
                      </a:r>
                      <a:r>
                        <a:rPr lang="fr-FR" b="1" dirty="0" smtClean="0"/>
                        <a:t>heures en 2nde</a:t>
                      </a:r>
                      <a:endParaRPr lang="fr-FR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Option facultative : Section Euro Anglais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 heures (Anglais </a:t>
                      </a:r>
                      <a:r>
                        <a:rPr lang="fr-FR" b="1" baseline="0" dirty="0" smtClean="0"/>
                        <a:t>+ Histoire ou  SVT)</a:t>
                      </a:r>
                      <a:endParaRPr lang="fr-FR" b="1" dirty="0"/>
                    </a:p>
                  </a:txBody>
                  <a:tcPr/>
                </a:tc>
              </a:tr>
              <a:tr h="3683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*  1 seul enseignement optionnel possible, cumulable avec la section euro anglais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68300">
                <a:tc gridSpan="2"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42703" y="1112602"/>
            <a:ext cx="41921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0" dirty="0">
                <a:latin typeface="Freestyle Script" panose="030804020302050B0404" pitchFamily="66" charset="0"/>
              </a:rPr>
              <a:t>La classe de seconde</a:t>
            </a:r>
          </a:p>
        </p:txBody>
      </p:sp>
    </p:spTree>
    <p:extLst>
      <p:ext uri="{BB962C8B-B14F-4D97-AF65-F5344CB8AC3E}">
        <p14:creationId xmlns:p14="http://schemas.microsoft.com/office/powerpoint/2010/main" val="16526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6"/>
    </mc:Choice>
    <mc:Fallback xmlns="">
      <p:transition spd="slow" advTm="93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50720" y="171448"/>
              <a:ext cx="84582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6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88482" y="1547869"/>
            <a:ext cx="1108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Et après la seconde générale et technologique  ?</a:t>
            </a:r>
            <a:endParaRPr lang="fr-FR" sz="40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34715" y="3387777"/>
            <a:ext cx="4676931" cy="1019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Voie générale</a:t>
            </a:r>
            <a:endParaRPr lang="fr-FR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630645" y="3387776"/>
            <a:ext cx="4903501" cy="1019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Voie technologique</a:t>
            </a:r>
            <a:endParaRPr lang="fr-FR" sz="4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679426" y="2255755"/>
            <a:ext cx="1951219" cy="996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Soit </a:t>
            </a:r>
            <a:endParaRPr lang="fr-FR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34715" y="4572001"/>
            <a:ext cx="4676931" cy="1783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Tronc commun</a:t>
            </a:r>
          </a:p>
          <a:p>
            <a:pPr algn="ctr"/>
            <a:r>
              <a:rPr lang="fr-FR" sz="3200" dirty="0" smtClean="0"/>
              <a:t>+ 3 enseignements de spécialité à choisir</a:t>
            </a:r>
            <a:endParaRPr lang="fr-FR" sz="32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645635" y="4651952"/>
            <a:ext cx="4903501" cy="1783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Tronc commun</a:t>
            </a:r>
          </a:p>
          <a:p>
            <a:pPr algn="ctr"/>
            <a:r>
              <a:rPr lang="fr-FR" sz="3200" dirty="0" smtClean="0"/>
              <a:t>+ 3 enseignements  déjà prévus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665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9"/>
    </mc:Choice>
    <mc:Fallback xmlns="">
      <p:transition spd="slow" advTm="1104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" y="298991"/>
            <a:ext cx="1473858" cy="11073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78" y="171448"/>
            <a:ext cx="1352551" cy="1352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5109" y="-18125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Times New Roman" panose="02020603050405020304" pitchFamily="18" charset="0"/>
              </a:rPr>
              <a:t>Le lycée Savary de Mauléon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96930"/>
              </p:ext>
            </p:extLst>
          </p:nvPr>
        </p:nvGraphicFramePr>
        <p:xfrm>
          <a:off x="704538" y="1960880"/>
          <a:ext cx="10313233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69"/>
                <a:gridCol w="3868591"/>
                <a:gridCol w="1977573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Enseignements communs en 1</a:t>
                      </a:r>
                      <a:r>
                        <a:rPr lang="fr-FR" baseline="30000" dirty="0" smtClean="0"/>
                        <a:t>ère </a:t>
                      </a:r>
                      <a:r>
                        <a:rPr lang="fr-FR" dirty="0" smtClean="0"/>
                        <a:t>/ Terminale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Horaire hebdomadaire 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dirty="0" smtClean="0"/>
                        <a:t> / terminale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Français / Philosophie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4h / 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Histoire géographie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3h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Langues Vivantes (Ang, Esp, All)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4h30 / 4h00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16h / 15h30</a:t>
                      </a:r>
                      <a:endParaRPr lang="fr-FR" sz="24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Education Physique et Sportive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2h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Enseignement scientifique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2h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Enseignement Moral et Civique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18h annuelles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Accompagnement personnalisé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Accompagnement au choix de l’orientation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Heures de vie de classe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ccolade fermante 7"/>
          <p:cNvSpPr/>
          <p:nvPr/>
        </p:nvSpPr>
        <p:spPr>
          <a:xfrm>
            <a:off x="8122921" y="2042160"/>
            <a:ext cx="966998" cy="2209800"/>
          </a:xfrm>
          <a:prstGeom prst="rightBrace">
            <a:avLst>
              <a:gd name="adj1" fmla="val 8333"/>
              <a:gd name="adj2" fmla="val 4325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762340" y="944670"/>
            <a:ext cx="878373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La série générale (1ere et terminale)</a:t>
            </a:r>
            <a:endParaRPr lang="fr-FR" sz="54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3"/>
    </mc:Choice>
    <mc:Fallback xmlns="">
      <p:transition spd="slow" advTm="48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" y="130906"/>
            <a:ext cx="1543430" cy="11596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42" y="171448"/>
            <a:ext cx="1234887" cy="12348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0720" y="-22675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Times New Roman" panose="02020603050405020304" pitchFamily="18" charset="0"/>
              </a:rPr>
              <a:t>Le lycée Savary de Mauléon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25277"/>
              </p:ext>
            </p:extLst>
          </p:nvPr>
        </p:nvGraphicFramePr>
        <p:xfrm>
          <a:off x="288481" y="1166305"/>
          <a:ext cx="11610148" cy="548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305"/>
                <a:gridCol w="1631814"/>
                <a:gridCol w="2322029"/>
              </a:tblGrid>
              <a:tr h="85560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Enseignements de</a:t>
                      </a:r>
                      <a:r>
                        <a:rPr lang="fr-FR" sz="2400" baseline="0" dirty="0" smtClean="0"/>
                        <a:t> spécialité : </a:t>
                      </a:r>
                    </a:p>
                    <a:p>
                      <a:r>
                        <a:rPr lang="fr-FR" sz="2400" baseline="0" dirty="0" smtClean="0"/>
                        <a:t>(3 au choix en 1</a:t>
                      </a:r>
                      <a:r>
                        <a:rPr lang="fr-FR" sz="2400" baseline="30000" dirty="0" smtClean="0"/>
                        <a:t>ère</a:t>
                      </a:r>
                      <a:r>
                        <a:rPr lang="fr-FR" sz="2400" baseline="0" dirty="0" smtClean="0"/>
                        <a:t>) puis (2 au choix en terminale)</a:t>
                      </a:r>
                      <a:endParaRPr lang="fr-FR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Horaire hebdomadaire</a:t>
                      </a:r>
                    </a:p>
                    <a:p>
                      <a:pPr algn="ctr"/>
                      <a:r>
                        <a:rPr lang="fr-FR" sz="2400" dirty="0" smtClean="0"/>
                        <a:t>1</a:t>
                      </a:r>
                      <a:r>
                        <a:rPr lang="fr-FR" sz="2400" baseline="30000" dirty="0" smtClean="0"/>
                        <a:t>ère</a:t>
                      </a:r>
                      <a:r>
                        <a:rPr lang="fr-FR" sz="2400" dirty="0" smtClean="0"/>
                        <a:t>             Terminale</a:t>
                      </a:r>
                      <a:endParaRPr lang="fr-F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Arts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Histoire-géographie, géopolitique et sciences </a:t>
                      </a:r>
                      <a:r>
                        <a:rPr lang="fr-FR" sz="2400" b="1" baseline="0" dirty="0" smtClean="0"/>
                        <a:t> p</a:t>
                      </a:r>
                      <a:r>
                        <a:rPr lang="fr-FR" sz="2400" b="1" dirty="0" smtClean="0"/>
                        <a:t>olitiques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Humanités, littérature et philosophie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Langues, littératures et cultures </a:t>
                      </a:r>
                      <a:r>
                        <a:rPr lang="fr-FR" sz="2400" b="1" dirty="0" smtClean="0"/>
                        <a:t>étrangères Anglais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Anglais</a:t>
                      </a:r>
                      <a:r>
                        <a:rPr lang="fr-FR" sz="2400" b="1" baseline="0" dirty="0" smtClean="0"/>
                        <a:t> monde contemporain</a:t>
                      </a:r>
                      <a:endParaRPr lang="fr-FR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</a:p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6h</a:t>
                      </a:r>
                    </a:p>
                    <a:p>
                      <a:pPr algn="ctr"/>
                      <a:r>
                        <a:rPr lang="fr-FR" sz="2400" b="1" dirty="0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Numérique et sciences informatiques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Physique-chimie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Sciences de la vie et de la terre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  <a:tr h="475336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Sciences économiques et sociales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6h</a:t>
                      </a:r>
                      <a:endParaRPr lang="fr-FR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87951" y="581232"/>
            <a:ext cx="8783738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99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La série générale (1ere et terminale)</a:t>
            </a:r>
            <a:endParaRPr lang="fr-FR" sz="399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7"/>
    </mc:Choice>
    <mc:Fallback xmlns="">
      <p:transition spd="slow" advTm="310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" y="298991"/>
            <a:ext cx="1473858" cy="11073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78" y="171448"/>
            <a:ext cx="1352551" cy="1352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0720" y="-42089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Times New Roman" panose="02020603050405020304" pitchFamily="18" charset="0"/>
              </a:rPr>
              <a:t>Le lycée Savary de Mauléon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90443"/>
              </p:ext>
            </p:extLst>
          </p:nvPr>
        </p:nvGraphicFramePr>
        <p:xfrm>
          <a:off x="434715" y="1771053"/>
          <a:ext cx="1128759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338"/>
                <a:gridCol w="3400217"/>
                <a:gridCol w="1918039"/>
              </a:tblGrid>
              <a:tr h="399995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Enseignements communs en 1ère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Horaire hebdomadaire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Total</a:t>
                      </a:r>
                      <a:endParaRPr lang="fr-FR" sz="2400" dirty="0"/>
                    </a:p>
                  </a:txBody>
                  <a:tcPr/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Français/philosophie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3h / 2h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Histoire géographie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1h30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Langues Vivantes (Ang, Esp, All)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4h00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14h / 13h</a:t>
                      </a:r>
                      <a:endParaRPr lang="fr-FR" sz="2400" b="1" dirty="0"/>
                    </a:p>
                  </a:txBody>
                  <a:tcPr/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Education Physique et Sportive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2h00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Mathématiques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3h00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Enseignement Moral et Civique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18h annuelles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/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Accompagnement personnalisé</a:t>
                      </a: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  <a:tr h="420997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Accompagnement au choix de l’orientation</a:t>
                      </a: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Heures de vie de classe</a:t>
                      </a: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ccolade fermante 7"/>
          <p:cNvSpPr/>
          <p:nvPr/>
        </p:nvSpPr>
        <p:spPr>
          <a:xfrm>
            <a:off x="8407734" y="2278505"/>
            <a:ext cx="966998" cy="2483120"/>
          </a:xfrm>
          <a:prstGeom prst="rightBrace">
            <a:avLst>
              <a:gd name="adj1" fmla="val 8333"/>
              <a:gd name="adj2" fmla="val 4325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950720" y="847723"/>
            <a:ext cx="859535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La série technologique 1</a:t>
            </a:r>
            <a:r>
              <a:rPr lang="fr-FR" sz="5400" baseline="30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ère</a:t>
            </a:r>
            <a:r>
              <a:rPr lang="fr-FR" sz="54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 et terminale</a:t>
            </a:r>
            <a:endParaRPr lang="fr-FR" sz="54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4"/>
    </mc:Choice>
    <mc:Fallback xmlns="">
      <p:transition spd="slow" advTm="730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" y="298991"/>
            <a:ext cx="1662238" cy="12488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42" y="171448"/>
            <a:ext cx="1234887" cy="12348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0838" y="-149064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Times New Roman" panose="02020603050405020304" pitchFamily="18" charset="0"/>
              </a:rPr>
              <a:t>Le lycée Savary de Mauléon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21258"/>
              </p:ext>
            </p:extLst>
          </p:nvPr>
        </p:nvGraphicFramePr>
        <p:xfrm>
          <a:off x="685925" y="1771053"/>
          <a:ext cx="1062802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171"/>
                <a:gridCol w="4295429"/>
                <a:gridCol w="2321426"/>
              </a:tblGrid>
              <a:tr h="74598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Enseignements</a:t>
                      </a:r>
                      <a:r>
                        <a:rPr lang="fr-FR" sz="2400" baseline="0" dirty="0" smtClean="0"/>
                        <a:t> liés aux séries technologiques: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1ère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Horaire hebdomadaire</a:t>
                      </a:r>
                      <a:endParaRPr lang="fr-FR" sz="2400" dirty="0"/>
                    </a:p>
                  </a:txBody>
                  <a:tcPr/>
                </a:tc>
              </a:tr>
              <a:tr h="42923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STMG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 smtClean="0"/>
                        <a:t>Sciences de gestion et numérique,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 smtClean="0"/>
                        <a:t>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 smtClean="0"/>
                        <a:t>Droit et économie</a:t>
                      </a:r>
                    </a:p>
                    <a:p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7h</a:t>
                      </a:r>
                    </a:p>
                    <a:p>
                      <a:pPr algn="ctr"/>
                      <a:r>
                        <a:rPr lang="fr-FR" sz="2400" b="1" dirty="0" smtClean="0"/>
                        <a:t>4h</a:t>
                      </a:r>
                    </a:p>
                    <a:p>
                      <a:pPr algn="ctr"/>
                      <a:r>
                        <a:rPr lang="fr-FR" sz="2400" b="1" dirty="0" smtClean="0"/>
                        <a:t>4h</a:t>
                      </a:r>
                      <a:endParaRPr lang="fr-FR" sz="2400" b="1" dirty="0"/>
                    </a:p>
                  </a:txBody>
                  <a:tcPr/>
                </a:tc>
              </a:tr>
              <a:tr h="42923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STL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 smtClean="0"/>
                        <a:t>Physique Chimie et Mathématiques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 smtClean="0"/>
                        <a:t>Biochimie-Biologie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 smtClean="0"/>
                        <a:t>Biotechnologie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5h</a:t>
                      </a:r>
                    </a:p>
                    <a:p>
                      <a:pPr algn="ctr"/>
                      <a:r>
                        <a:rPr lang="fr-FR" sz="2400" b="1" dirty="0" smtClean="0"/>
                        <a:t>4h</a:t>
                      </a:r>
                    </a:p>
                    <a:p>
                      <a:pPr algn="ctr"/>
                      <a:r>
                        <a:rPr lang="fr-FR" sz="2400" b="1" dirty="0" smtClean="0"/>
                        <a:t>9h</a:t>
                      </a:r>
                      <a:endParaRPr lang="fr-FR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950720" y="847723"/>
            <a:ext cx="859535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La série technologique 1</a:t>
            </a:r>
            <a:r>
              <a:rPr lang="fr-FR" sz="5400" baseline="30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ère</a:t>
            </a:r>
            <a:r>
              <a:rPr lang="fr-FR" sz="54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 et terminale</a:t>
            </a:r>
            <a:endParaRPr lang="fr-FR" sz="54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8"/>
    </mc:Choice>
    <mc:Fallback xmlns="">
      <p:transition spd="slow" advTm="1493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" y="206007"/>
            <a:ext cx="1224786" cy="9202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35" y="206007"/>
            <a:ext cx="1013194" cy="10131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0720" y="6594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Times New Roman" panose="02020603050405020304" pitchFamily="18" charset="0"/>
              </a:rPr>
              <a:t>Le lycée Savary de Mauléon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22968"/>
              </p:ext>
            </p:extLst>
          </p:nvPr>
        </p:nvGraphicFramePr>
        <p:xfrm>
          <a:off x="474345" y="1279973"/>
          <a:ext cx="11306175" cy="411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6175"/>
              </a:tblGrid>
              <a:tr h="51691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Orientation : Le calendrier de la seconde</a:t>
                      </a:r>
                      <a:endParaRPr lang="fr-FR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90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cap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1) Septembre à novembre : le temps de l’information et de la réflexion.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2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cap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2) Décembre : le premier bilan.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12208">
                <a:tc>
                  <a:txBody>
                    <a:bodyPr/>
                    <a:lstStyle/>
                    <a:p>
                      <a:r>
                        <a:rPr lang="fr-FR" b="1" cap="none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3) Février : les premiers choix,</a:t>
                      </a:r>
                      <a:r>
                        <a:rPr lang="fr-FR" b="1" cap="none" baseline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soit </a:t>
                      </a:r>
                      <a:r>
                        <a:rPr lang="fr-FR" b="1" cap="none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cap="none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Série générale (avec 4 spécialités envisagées)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="1" cap="none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Série</a:t>
                      </a:r>
                      <a:r>
                        <a:rPr lang="fr-FR" b="1" cap="none" baseline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</a:t>
                      </a:r>
                      <a:r>
                        <a:rPr lang="fr-FR" b="1" cap="none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echnologique (avec une ou plusieurs séries envisagées)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43066">
                <a:tc>
                  <a:txBody>
                    <a:bodyPr/>
                    <a:lstStyle/>
                    <a:p>
                      <a:r>
                        <a:rPr lang="fr-FR" b="1" cap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4) Mars : l'avis du conseil du classe sur ces intentions.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3254">
                <a:tc>
                  <a:txBody>
                    <a:bodyPr/>
                    <a:lstStyle/>
                    <a:p>
                      <a:r>
                        <a:rPr lang="fr-FR" b="1" cap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5) Mai : l'heure de formuler des choix définitifs en adéquation avec son potentiel et ses goûts.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1181">
                <a:tc>
                  <a:txBody>
                    <a:bodyPr/>
                    <a:lstStyle/>
                    <a:p>
                      <a:r>
                        <a:rPr lang="fr-FR" b="1" cap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6) Juin</a:t>
                      </a:r>
                      <a:r>
                        <a:rPr lang="fr-FR" b="1" cap="none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b="1" cap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le temps des décisions définitives avant la 1</a:t>
                      </a:r>
                      <a:r>
                        <a:rPr lang="fr-FR" b="1" cap="none" baseline="300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ère</a:t>
                      </a:r>
                      <a:r>
                        <a:rPr lang="fr-FR" b="1" cap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4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6"/>
    </mc:Choice>
    <mc:Fallback xmlns="">
      <p:transition spd="slow" advTm="764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5889" y="1249680"/>
            <a:ext cx="10972800" cy="779681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Suivi et accompagnement scolaire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4103800" y="3544634"/>
            <a:ext cx="4152039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61000"/>
              </a:lnSpc>
              <a:buFont typeface="Arial" charset="0"/>
              <a:buChar char="•"/>
              <a:defRPr/>
            </a:pPr>
            <a:r>
              <a:rPr lang="fr-FR" alt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au cahier de textes de la classe</a:t>
            </a:r>
          </a:p>
          <a:p>
            <a:pPr marL="342900" indent="-342900">
              <a:lnSpc>
                <a:spcPct val="61000"/>
              </a:lnSpc>
              <a:buFont typeface="Arial" charset="0"/>
              <a:buChar char="•"/>
              <a:defRPr/>
            </a:pPr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61000"/>
              </a:lnSpc>
              <a:buFont typeface="Arial" charset="0"/>
              <a:buChar char="•"/>
              <a:defRPr/>
            </a:pPr>
            <a:r>
              <a:rPr lang="fr-FR" alt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à l'emploi du temps</a:t>
            </a:r>
          </a:p>
          <a:p>
            <a:pPr marL="342900" indent="-342900">
              <a:lnSpc>
                <a:spcPct val="61000"/>
              </a:lnSpc>
              <a:buFont typeface="Arial" charset="0"/>
              <a:buChar char="•"/>
              <a:defRPr/>
            </a:pPr>
            <a:endParaRPr lang="fr-FR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61000"/>
              </a:lnSpc>
              <a:buFont typeface="Arial" charset="0"/>
              <a:buChar char="•"/>
              <a:defRPr/>
            </a:pPr>
            <a:r>
              <a:rPr lang="fr-FR" alt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aux retards et absences</a:t>
            </a:r>
          </a:p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44" y="2112899"/>
            <a:ext cx="2352575" cy="1325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e 3"/>
          <p:cNvGrpSpPr/>
          <p:nvPr/>
        </p:nvGrpSpPr>
        <p:grpSpPr>
          <a:xfrm>
            <a:off x="556356" y="4267832"/>
            <a:ext cx="3239429" cy="1920587"/>
            <a:chOff x="664840" y="1799168"/>
            <a:chExt cx="3239429" cy="1920587"/>
          </a:xfrm>
        </p:grpSpPr>
        <p:sp>
          <p:nvSpPr>
            <p:cNvPr id="5" name="ZoneTexte 4"/>
            <p:cNvSpPr txBox="1"/>
            <p:nvPr/>
          </p:nvSpPr>
          <p:spPr>
            <a:xfrm>
              <a:off x="664840" y="1799168"/>
              <a:ext cx="3239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Rencontre parents-professeurs</a:t>
              </a:r>
              <a:endParaRPr lang="fr-FR" b="1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/>
            <a:srcRect b="9606"/>
            <a:stretch/>
          </p:blipFill>
          <p:spPr>
            <a:xfrm>
              <a:off x="1117743" y="2083210"/>
              <a:ext cx="2333625" cy="16365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e 1"/>
          <p:cNvGrpSpPr/>
          <p:nvPr/>
        </p:nvGrpSpPr>
        <p:grpSpPr>
          <a:xfrm>
            <a:off x="852325" y="1969146"/>
            <a:ext cx="2196790" cy="1993934"/>
            <a:chOff x="808737" y="4026464"/>
            <a:chExt cx="2196790" cy="1993934"/>
          </a:xfrm>
        </p:grpSpPr>
        <p:sp>
          <p:nvSpPr>
            <p:cNvPr id="6" name="ZoneTexte 5"/>
            <p:cNvSpPr txBox="1"/>
            <p:nvPr/>
          </p:nvSpPr>
          <p:spPr>
            <a:xfrm>
              <a:off x="808737" y="4026464"/>
              <a:ext cx="2196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Conseil </a:t>
              </a:r>
              <a:r>
                <a:rPr lang="fr-FR" b="1" dirty="0" err="1" smtClean="0"/>
                <a:t>mi-</a:t>
              </a:r>
              <a:r>
                <a:rPr lang="fr-FR" b="1" dirty="0" err="1" smtClean="0"/>
                <a:t>trime</a:t>
              </a:r>
              <a:r>
                <a:rPr lang="fr-FR" b="1" dirty="0" err="1" smtClean="0"/>
                <a:t>stre</a:t>
              </a:r>
              <a:endParaRPr lang="fr-FR" b="1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125" y="4484374"/>
              <a:ext cx="1707967" cy="1536024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38" y="4267832"/>
            <a:ext cx="2620437" cy="196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e 7"/>
          <p:cNvGrpSpPr/>
          <p:nvPr/>
        </p:nvGrpSpPr>
        <p:grpSpPr>
          <a:xfrm>
            <a:off x="9063689" y="1922632"/>
            <a:ext cx="2734999" cy="2392666"/>
            <a:chOff x="9063689" y="1922632"/>
            <a:chExt cx="2734999" cy="2392666"/>
          </a:xfrm>
        </p:grpSpPr>
        <p:sp>
          <p:nvSpPr>
            <p:cNvPr id="13" name="ZoneTexte 12"/>
            <p:cNvSpPr txBox="1"/>
            <p:nvPr/>
          </p:nvSpPr>
          <p:spPr>
            <a:xfrm>
              <a:off x="9310525" y="1922632"/>
              <a:ext cx="2196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CDI</a:t>
              </a:r>
              <a:endParaRPr lang="fr-FR" sz="2000" b="1" dirty="0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689" y="2264049"/>
              <a:ext cx="2734999" cy="20512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Groupe 15"/>
          <p:cNvGrpSpPr/>
          <p:nvPr/>
        </p:nvGrpSpPr>
        <p:grpSpPr>
          <a:xfrm>
            <a:off x="188541" y="147578"/>
            <a:ext cx="11610147" cy="1376421"/>
            <a:chOff x="288482" y="171448"/>
            <a:chExt cx="11610147" cy="1376421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950720" y="20600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1" y="2322742"/>
            <a:ext cx="1981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6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"/>
    </mc:Choice>
    <mc:Fallback xmlns="">
      <p:transition spd="slow" advTm="772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49320" y="182149"/>
            <a:ext cx="1614119" cy="2180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6538" y="481693"/>
            <a:ext cx="10972800" cy="1252728"/>
          </a:xfrm>
        </p:spPr>
        <p:txBody>
          <a:bodyPr/>
          <a:lstStyle/>
          <a:p>
            <a:r>
              <a:rPr lang="fr-FR" dirty="0" smtClean="0"/>
              <a:t>L’association sportive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12" y="182149"/>
            <a:ext cx="1790625" cy="1478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e 2"/>
          <p:cNvGrpSpPr/>
          <p:nvPr/>
        </p:nvGrpSpPr>
        <p:grpSpPr>
          <a:xfrm>
            <a:off x="8867001" y="2329463"/>
            <a:ext cx="2515702" cy="3907800"/>
            <a:chOff x="347242" y="2257698"/>
            <a:chExt cx="2515702" cy="39078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l="17976" t="10902" r="15872" b="5509"/>
            <a:stretch/>
          </p:blipFill>
          <p:spPr>
            <a:xfrm>
              <a:off x="520862" y="3785885"/>
              <a:ext cx="1883221" cy="2379613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47242" y="2257698"/>
              <a:ext cx="2515702" cy="1608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Compétitions scolaires </a:t>
              </a:r>
              <a:r>
                <a:rPr lang="fr-FR" b="1" dirty="0" smtClean="0"/>
                <a:t>:</a:t>
              </a:r>
            </a:p>
            <a:p>
              <a:pPr algn="ctr"/>
              <a:endParaRPr lang="fr-FR" sz="1050" dirty="0"/>
            </a:p>
            <a:p>
              <a:r>
                <a:rPr lang="fr-FR" sz="1600" dirty="0" smtClean="0"/>
                <a:t>Cross, Surf, Badminton, Tennis de table, Sports collectifs…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49727" y="1788434"/>
            <a:ext cx="8482793" cy="4620857"/>
            <a:chOff x="103759" y="2103161"/>
            <a:chExt cx="8669975" cy="4620857"/>
          </a:xfrm>
        </p:grpSpPr>
        <p:grpSp>
          <p:nvGrpSpPr>
            <p:cNvPr id="2" name="Groupe 1"/>
            <p:cNvGrpSpPr/>
            <p:nvPr/>
          </p:nvGrpSpPr>
          <p:grpSpPr>
            <a:xfrm>
              <a:off x="103759" y="2103161"/>
              <a:ext cx="8669975" cy="4620857"/>
              <a:chOff x="3206187" y="1856142"/>
              <a:chExt cx="8669975" cy="4620857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8671" y="3295484"/>
                <a:ext cx="4012649" cy="300948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187" y="3374483"/>
                <a:ext cx="4136688" cy="310251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3726338" y="2215180"/>
                <a:ext cx="340748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/>
                  <a:t>Activités sportives </a:t>
                </a:r>
              </a:p>
              <a:p>
                <a:r>
                  <a:rPr lang="fr-FR" sz="1600" dirty="0"/>
                  <a:t>D</a:t>
                </a:r>
                <a:r>
                  <a:rPr lang="fr-FR" sz="1600" dirty="0" smtClean="0"/>
                  <a:t>e 17h à 19h lundi, mardi et jeudi</a:t>
                </a:r>
              </a:p>
              <a:p>
                <a:r>
                  <a:rPr lang="fr-FR" sz="1600" dirty="0" smtClean="0"/>
                  <a:t>Et de 13 h à 16 h le mercredi</a:t>
                </a:r>
              </a:p>
            </p:txBody>
          </p:sp>
          <p:sp>
            <p:nvSpPr>
              <p:cNvPr id="13" name="Accolade fermante 12"/>
              <p:cNvSpPr/>
              <p:nvPr/>
            </p:nvSpPr>
            <p:spPr>
              <a:xfrm>
                <a:off x="6769221" y="2143253"/>
                <a:ext cx="729205" cy="1006997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7498425" y="1856142"/>
                <a:ext cx="437773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/>
                  <a:t>Gymnase à disposition - Activités au choix des élèves </a:t>
                </a:r>
                <a:r>
                  <a:rPr lang="fr-FR" sz="2000" dirty="0" smtClean="0"/>
                  <a:t>: </a:t>
                </a:r>
                <a:r>
                  <a:rPr lang="fr-FR" dirty="0" smtClean="0"/>
                  <a:t>Football, Basketball, Volleyball, Badminton, Handball, Musculation…</a:t>
                </a:r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381001" y="2103161"/>
              <a:ext cx="2833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Détente </a:t>
              </a:r>
              <a:r>
                <a:rPr lang="fr-FR" dirty="0" smtClean="0"/>
                <a:t>: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5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9"/>
    </mc:Choice>
    <mc:Fallback xmlns="">
      <p:transition spd="slow" advTm="738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3021" y="-326430"/>
            <a:ext cx="10972800" cy="1252728"/>
          </a:xfrm>
        </p:spPr>
        <p:txBody>
          <a:bodyPr/>
          <a:lstStyle/>
          <a:p>
            <a:r>
              <a:rPr lang="fr-FR" dirty="0" smtClean="0">
                <a:cs typeface="Times New Roman" panose="02020603050405020304" pitchFamily="18" charset="0"/>
              </a:rPr>
              <a:t>La Maison Des Lycéens</a:t>
            </a:r>
            <a:endParaRPr lang="fr-FR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4" y="2014979"/>
            <a:ext cx="4899523" cy="3674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255554" y="626753"/>
            <a:ext cx="536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Une association gérée par les lycéens pour les lycéens</a:t>
            </a:r>
            <a:endParaRPr lang="fr-FR" sz="2400" b="1" i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16562" y="1322345"/>
            <a:ext cx="4429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Distributeurs de boissons et d’en-cas</a:t>
            </a:r>
          </a:p>
          <a:p>
            <a:endParaRPr lang="fr-FR" sz="2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→Distributeurs de cafés, boissons chaudes</a:t>
            </a:r>
          </a:p>
          <a:p>
            <a:endParaRPr lang="fr-FR" sz="2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→</a:t>
            </a: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Babyfoot</a:t>
            </a:r>
          </a:p>
          <a:p>
            <a:endParaRPr lang="fr-FR" sz="2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→Salle de musique</a:t>
            </a:r>
          </a:p>
          <a:p>
            <a:endParaRPr lang="fr-FR" sz="2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→</a:t>
            </a: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Billard</a:t>
            </a:r>
          </a:p>
          <a:p>
            <a:endParaRPr lang="fr-FR" sz="2000" b="1" dirty="0">
              <a:latin typeface="+mj-lt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→Jeux de cartes</a:t>
            </a:r>
          </a:p>
          <a:p>
            <a:endParaRPr lang="fr-FR" sz="2000" b="1" dirty="0">
              <a:latin typeface="+mj-lt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→</a:t>
            </a:r>
            <a:r>
              <a:rPr lang="fr-FR" sz="2000" b="1" dirty="0" smtClean="0">
                <a:latin typeface="+mj-lt"/>
                <a:cs typeface="Times New Roman" panose="02020603050405020304" pitchFamily="18" charset="0"/>
              </a:rPr>
              <a:t>Détente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86800" y="2728915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→</a:t>
            </a:r>
            <a:r>
              <a:rPr lang="fr-FR" b="1" dirty="0" smtClean="0">
                <a:latin typeface="+mj-lt"/>
                <a:cs typeface="Times New Roman" panose="02020603050405020304" pitchFamily="18" charset="0"/>
              </a:rPr>
              <a:t>Soirée des internes</a:t>
            </a:r>
          </a:p>
          <a:p>
            <a:pPr algn="ctr"/>
            <a:endParaRPr lang="fr-FR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+mj-lt"/>
                <a:cs typeface="Times New Roman" panose="02020603050405020304" pitchFamily="18" charset="0"/>
              </a:rPr>
              <a:t>→Financement et logistique </a:t>
            </a:r>
          </a:p>
          <a:p>
            <a:pPr algn="ctr"/>
            <a:r>
              <a:rPr lang="fr-FR" b="1" dirty="0" smtClean="0">
                <a:latin typeface="+mj-lt"/>
                <a:cs typeface="Times New Roman" panose="02020603050405020304" pitchFamily="18" charset="0"/>
              </a:rPr>
              <a:t>de tous les clubs </a:t>
            </a:r>
          </a:p>
          <a:p>
            <a:pPr algn="ctr"/>
            <a:r>
              <a:rPr lang="fr-FR" b="1" dirty="0" smtClean="0">
                <a:latin typeface="+mj-lt"/>
                <a:cs typeface="Times New Roman" panose="02020603050405020304" pitchFamily="18" charset="0"/>
              </a:rPr>
              <a:t>et activités diverses</a:t>
            </a:r>
          </a:p>
          <a:p>
            <a:pPr algn="ctr"/>
            <a:endParaRPr lang="fr-FR" b="1" dirty="0">
              <a:latin typeface="+mj-lt"/>
              <a:cs typeface="Times New Roman" panose="02020603050405020304" pitchFamily="18" charset="0"/>
            </a:endParaRP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5"/>
    </mc:Choice>
    <mc:Fallback xmlns="">
      <p:transition spd="slow" advTm="76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01814"/>
              </p:ext>
            </p:extLst>
          </p:nvPr>
        </p:nvGraphicFramePr>
        <p:xfrm>
          <a:off x="1162050" y="1844040"/>
          <a:ext cx="9879013" cy="446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50720" y="20600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1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0"/>
    </mc:Choice>
    <mc:Fallback xmlns="">
      <p:transition spd="slow" advTm="524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406334"/>
            <a:ext cx="10972800" cy="601947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clubs de la Maison </a:t>
            </a:r>
            <a:r>
              <a:rPr lang="fr-FR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Lycéens</a:t>
            </a:r>
            <a:endParaRPr lang="fr-FR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8990936" y="2178794"/>
            <a:ext cx="2630548" cy="1887412"/>
            <a:chOff x="2996747" y="3766457"/>
            <a:chExt cx="2638425" cy="1905000"/>
          </a:xfrm>
        </p:grpSpPr>
        <p:pic>
          <p:nvPicPr>
            <p:cNvPr id="1028" name="Picture 4" descr="Résultat de recherche d'images pour &quot;club robotique&quot;"/>
            <p:cNvPicPr>
              <a:picLocks noChangeAspect="1" noChangeArrowheads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747" y="3766457"/>
              <a:ext cx="263842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766457" y="5050971"/>
              <a:ext cx="1099457" cy="620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10973" y="4569959"/>
            <a:ext cx="3922018" cy="1797713"/>
            <a:chOff x="277786" y="4776110"/>
            <a:chExt cx="4190598" cy="195820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86" y="4776110"/>
              <a:ext cx="4190598" cy="15403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1038697" y="6316438"/>
              <a:ext cx="2708922" cy="41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Salle à disposition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364480" y="4527788"/>
            <a:ext cx="2885548" cy="1723806"/>
            <a:chOff x="5676698" y="4438652"/>
            <a:chExt cx="3194255" cy="2544490"/>
          </a:xfrm>
        </p:grpSpPr>
        <p:pic>
          <p:nvPicPr>
            <p:cNvPr id="1031" name="Picture 7" descr="Résultat de recherche d'images pour &quot;club manga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698" y="4438652"/>
              <a:ext cx="3194255" cy="187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6122349" y="6437975"/>
              <a:ext cx="2572244" cy="545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CDI à disposition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36686" y="2008282"/>
            <a:ext cx="2792129" cy="2202180"/>
            <a:chOff x="537587" y="2055506"/>
            <a:chExt cx="3213016" cy="2597553"/>
          </a:xfrm>
        </p:grpSpPr>
        <p:pic>
          <p:nvPicPr>
            <p:cNvPr id="1026" name="Picture 2" descr="Résultat de recherche d'images pour &quot;théâtre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65" y="2342015"/>
              <a:ext cx="2755038" cy="18353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537587" y="4217418"/>
              <a:ext cx="3213015" cy="43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Un soir de 18 h – 19 h 30</a:t>
              </a:r>
              <a:endParaRPr lang="fr-FR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438955" y="2055506"/>
              <a:ext cx="1868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Club théâtre</a:t>
              </a:r>
              <a:endParaRPr lang="fr-FR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732991" y="1994128"/>
            <a:ext cx="2301563" cy="2216334"/>
            <a:chOff x="9174096" y="3054048"/>
            <a:chExt cx="2667101" cy="27715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4161" y="3539562"/>
              <a:ext cx="2276475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9174096" y="3054048"/>
              <a:ext cx="2667101" cy="46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Atelier Sophrologie</a:t>
              </a:r>
              <a:endParaRPr lang="fr-FR" b="1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36" y="4985761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854727" y="4569959"/>
            <a:ext cx="338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Création selon vos propositions</a:t>
            </a:r>
            <a:endParaRPr lang="fr-FR" b="1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950720" y="20600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0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4"/>
    </mc:Choice>
    <mc:Fallback xmlns="">
      <p:transition spd="slow" advTm="76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8776" y="1245475"/>
            <a:ext cx="10972800" cy="44795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réussir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2873" y="1893489"/>
            <a:ext cx="3468029" cy="2328049"/>
            <a:chOff x="42873" y="1893489"/>
            <a:chExt cx="3468029" cy="232804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008" y="2496495"/>
              <a:ext cx="2088658" cy="17250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ZoneTexte 10"/>
            <p:cNvSpPr txBox="1"/>
            <p:nvPr/>
          </p:nvSpPr>
          <p:spPr>
            <a:xfrm>
              <a:off x="42873" y="1893489"/>
              <a:ext cx="34680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Etre </a:t>
              </a:r>
              <a:r>
                <a:rPr lang="fr-FR" sz="2000" b="1" dirty="0" smtClean="0"/>
                <a:t>organisé et </a:t>
              </a:r>
              <a:r>
                <a:rPr lang="fr-FR" sz="2000" b="1" dirty="0"/>
                <a:t>travailler </a:t>
              </a:r>
              <a:r>
                <a:rPr lang="fr-FR" sz="2000" b="1" dirty="0" smtClean="0"/>
                <a:t>régulièrement</a:t>
              </a:r>
              <a:endParaRPr lang="fr-FR" sz="2000" b="1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950720" y="4037018"/>
            <a:ext cx="3033132" cy="1978038"/>
            <a:chOff x="3449662" y="4154427"/>
            <a:chExt cx="3033132" cy="1978038"/>
          </a:xfrm>
        </p:grpSpPr>
        <p:sp>
          <p:nvSpPr>
            <p:cNvPr id="7" name="ZoneTexte 6"/>
            <p:cNvSpPr txBox="1"/>
            <p:nvPr/>
          </p:nvSpPr>
          <p:spPr>
            <a:xfrm>
              <a:off x="3449662" y="4154427"/>
              <a:ext cx="3033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Se motiver</a:t>
              </a:r>
              <a:endParaRPr lang="fr-FR" sz="2000" b="1" dirty="0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983" y="4629825"/>
              <a:ext cx="2624698" cy="1502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e 11"/>
          <p:cNvGrpSpPr/>
          <p:nvPr/>
        </p:nvGrpSpPr>
        <p:grpSpPr>
          <a:xfrm>
            <a:off x="6672014" y="1927092"/>
            <a:ext cx="2904548" cy="2032016"/>
            <a:chOff x="288291" y="4221538"/>
            <a:chExt cx="3334215" cy="2285394"/>
          </a:xfrm>
        </p:grpSpPr>
        <p:sp>
          <p:nvSpPr>
            <p:cNvPr id="9" name="ZoneTexte 8"/>
            <p:cNvSpPr txBox="1"/>
            <p:nvPr/>
          </p:nvSpPr>
          <p:spPr>
            <a:xfrm>
              <a:off x="288291" y="4221538"/>
              <a:ext cx="3334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Appliquer </a:t>
              </a:r>
              <a:r>
                <a:rPr lang="fr-FR" sz="2000" b="1" dirty="0"/>
                <a:t>les consignes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6337" y="4952417"/>
              <a:ext cx="1554515" cy="1554515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3377766" y="1949132"/>
            <a:ext cx="3033132" cy="1974159"/>
            <a:chOff x="6682906" y="1949132"/>
            <a:chExt cx="3033132" cy="19741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" t="7268" r="7644" b="4605"/>
            <a:stretch/>
          </p:blipFill>
          <p:spPr bwMode="auto">
            <a:xfrm>
              <a:off x="7625651" y="2576940"/>
              <a:ext cx="1326681" cy="1346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6682906" y="1949132"/>
              <a:ext cx="3033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Tenir compte des conseils</a:t>
              </a:r>
              <a:endParaRPr lang="fr-FR" sz="2000" b="1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9384539" y="3183843"/>
            <a:ext cx="303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Réussite scolaire ! </a:t>
            </a:r>
            <a:endParaRPr lang="fr-FR" sz="2000" b="1" dirty="0"/>
          </a:p>
        </p:txBody>
      </p:sp>
      <p:sp>
        <p:nvSpPr>
          <p:cNvPr id="2" name="Accolade fermante 1"/>
          <p:cNvSpPr/>
          <p:nvPr/>
        </p:nvSpPr>
        <p:spPr>
          <a:xfrm>
            <a:off x="9576562" y="2176389"/>
            <a:ext cx="333475" cy="395607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Résultat de recherche d'images pour &quot;réussite scolair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615" y="3817149"/>
            <a:ext cx="1549855" cy="12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e 27"/>
          <p:cNvGrpSpPr/>
          <p:nvPr/>
        </p:nvGrpSpPr>
        <p:grpSpPr>
          <a:xfrm>
            <a:off x="5664536" y="3983859"/>
            <a:ext cx="3033132" cy="2031197"/>
            <a:chOff x="6543430" y="4154427"/>
            <a:chExt cx="3033132" cy="203119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480" y="4673493"/>
              <a:ext cx="2077170" cy="1512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6543430" y="4154427"/>
              <a:ext cx="3033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Etre persévérant</a:t>
              </a:r>
              <a:endParaRPr lang="fr-FR" sz="2000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950720" y="20600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200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7"/>
    </mc:Choice>
    <mc:Fallback xmlns="">
      <p:transition spd="slow" advTm="14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 rot="19276725">
            <a:off x="615610" y="2060990"/>
            <a:ext cx="5483646" cy="12527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cs typeface="Times New Roman" panose="02020603050405020304" pitchFamily="18" charset="0"/>
              </a:rPr>
              <a:t>Merci de votre attention</a:t>
            </a:r>
            <a:endParaRPr lang="fr-FR" dirty="0"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02570" y="2676246"/>
            <a:ext cx="738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chemeClr val="accent1"/>
                </a:solidFill>
              </a:rPr>
              <a:t>Notre site internet : </a:t>
            </a:r>
          </a:p>
          <a:p>
            <a:pPr algn="r"/>
            <a:r>
              <a:rPr lang="fr-FR" sz="3600" b="1" dirty="0" smtClean="0">
                <a:solidFill>
                  <a:schemeClr val="accent1"/>
                </a:solidFill>
              </a:rPr>
              <a:t>http://savary-mauleon.e-lyco.fr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" y="298991"/>
            <a:ext cx="1662238" cy="1248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4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9"/>
    </mc:Choice>
    <mc:Fallback xmlns="">
      <p:transition spd="slow" advTm="1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6897" y="1186321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cs typeface="Times New Roman" pitchFamily="18" charset="0"/>
              </a:rPr>
              <a:t>Enseignements optionnels et sections sportives</a:t>
            </a:r>
            <a:endParaRPr lang="fr-FR" dirty="0">
              <a:cs typeface="Times New Roman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88482" y="2206060"/>
            <a:ext cx="7118159" cy="1292662"/>
            <a:chOff x="288482" y="2206060"/>
            <a:chExt cx="7118159" cy="1292662"/>
          </a:xfrm>
        </p:grpSpPr>
        <p:pic>
          <p:nvPicPr>
            <p:cNvPr id="2050" name="Picture 2" descr="Image associé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82" y="2210496"/>
              <a:ext cx="1646292" cy="11787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2028216" y="2206060"/>
              <a:ext cx="537842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latin typeface="+mj-lt"/>
                  <a:cs typeface="Times New Roman" pitchFamily="18" charset="0"/>
                </a:rPr>
                <a:t>Section européenne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 smtClean="0">
                  <a:latin typeface="+mj-lt"/>
                  <a:cs typeface="Times New Roman" pitchFamily="18" charset="0"/>
                </a:rPr>
                <a:t>1 h d'anglais + 1 h d'histoire-géographie en anglais</a:t>
              </a:r>
            </a:p>
            <a:p>
              <a:pPr lvl="4"/>
              <a:r>
                <a:rPr lang="fr-FR" dirty="0" smtClean="0">
                  <a:latin typeface="+mj-lt"/>
                  <a:cs typeface="Times New Roman" pitchFamily="18" charset="0"/>
                </a:rPr>
                <a:t>Ou 1 h de SVT en anglais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 smtClean="0">
                  <a:latin typeface="+mj-lt"/>
                  <a:cs typeface="Times New Roman" pitchFamily="18" charset="0"/>
                </a:rPr>
                <a:t>Mention </a:t>
              </a:r>
              <a:r>
                <a:rPr lang="fr-FR" dirty="0">
                  <a:latin typeface="+mj-lt"/>
                  <a:cs typeface="Times New Roman" pitchFamily="18" charset="0"/>
                </a:rPr>
                <a:t>spécifique sur le diplôme</a:t>
              </a:r>
              <a:r>
                <a:rPr lang="fr-FR" dirty="0" smtClean="0">
                  <a:latin typeface="+mj-lt"/>
                  <a:cs typeface="Times New Roman" pitchFamily="18" charset="0"/>
                </a:rPr>
                <a:t> </a:t>
              </a:r>
              <a:endParaRPr lang="fr-FR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88482" y="3764645"/>
            <a:ext cx="5152949" cy="1187697"/>
            <a:chOff x="288482" y="3764645"/>
            <a:chExt cx="4456356" cy="118769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482" y="3764645"/>
              <a:ext cx="1504550" cy="118769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793034" y="3764645"/>
              <a:ext cx="29518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latin typeface="+mj-lt"/>
                  <a:cs typeface="Times New Roman" pitchFamily="18" charset="0"/>
                </a:rPr>
                <a:t>Option arts plastiques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>
                  <a:latin typeface="+mj-lt"/>
                  <a:cs typeface="Times New Roman" pitchFamily="18" charset="0"/>
                </a:rPr>
                <a:t>2</a:t>
              </a:r>
              <a:r>
                <a:rPr lang="fr-FR" dirty="0" smtClean="0">
                  <a:latin typeface="+mj-lt"/>
                  <a:cs typeface="Times New Roman" pitchFamily="18" charset="0"/>
                </a:rPr>
                <a:t> h par semaine (en seconde)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88482" y="5037618"/>
            <a:ext cx="4070158" cy="1013735"/>
            <a:chOff x="288482" y="5037618"/>
            <a:chExt cx="4070158" cy="101373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482" y="5037618"/>
              <a:ext cx="1646292" cy="101373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2028215" y="5141446"/>
              <a:ext cx="23304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latin typeface="+mj-lt"/>
                  <a:cs typeface="Times New Roman" pitchFamily="18" charset="0"/>
                </a:rPr>
                <a:t>LCA Latin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 smtClean="0">
                  <a:latin typeface="+mj-lt"/>
                  <a:cs typeface="Times New Roman" pitchFamily="18" charset="0"/>
                </a:rPr>
                <a:t>2 h par semaine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276179" y="2733624"/>
            <a:ext cx="4622450" cy="3712936"/>
            <a:chOff x="7406641" y="2469248"/>
            <a:chExt cx="4622450" cy="3712936"/>
          </a:xfrm>
        </p:grpSpPr>
        <p:sp>
          <p:nvSpPr>
            <p:cNvPr id="8" name="ZoneTexte 7"/>
            <p:cNvSpPr txBox="1"/>
            <p:nvPr/>
          </p:nvSpPr>
          <p:spPr>
            <a:xfrm>
              <a:off x="7406641" y="2469248"/>
              <a:ext cx="462245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latin typeface="+mj-lt"/>
                  <a:cs typeface="Times New Roman" pitchFamily="18" charset="0"/>
                </a:rPr>
                <a:t>Section sportive scolaire</a:t>
              </a:r>
            </a:p>
            <a:p>
              <a:r>
                <a:rPr lang="fr-FR" sz="2400" i="1" dirty="0" smtClean="0">
                  <a:latin typeface="+mj-lt"/>
                  <a:cs typeface="Times New Roman" pitchFamily="18" charset="0"/>
                </a:rPr>
                <a:t> (sur sélection)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 smtClean="0">
                  <a:latin typeface="+mj-lt"/>
                  <a:cs typeface="Times New Roman" pitchFamily="18" charset="0"/>
                </a:rPr>
                <a:t>2 à 5 h par semaine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 smtClean="0">
                  <a:latin typeface="+mj-lt"/>
                  <a:cs typeface="Times New Roman" pitchFamily="18" charset="0"/>
                </a:rPr>
                <a:t>Football (atelier sportif)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 smtClean="0">
                  <a:latin typeface="+mj-lt"/>
                  <a:cs typeface="Times New Roman" pitchFamily="18" charset="0"/>
                </a:rPr>
                <a:t>Triathlon (atelier sportif)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 smtClean="0">
                  <a:latin typeface="+mj-lt"/>
                  <a:cs typeface="Times New Roman" pitchFamily="18" charset="0"/>
                </a:rPr>
                <a:t>Surf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fr-FR" dirty="0" smtClean="0">
                  <a:latin typeface="+mj-lt"/>
                  <a:cs typeface="Times New Roman" pitchFamily="18" charset="0"/>
                </a:rPr>
                <a:t>Voile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304" y="4773242"/>
              <a:ext cx="1245189" cy="140894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8"/>
            <a:srcRect l="6208" t="3920" r="8979" b="5544"/>
            <a:stretch/>
          </p:blipFill>
          <p:spPr>
            <a:xfrm>
              <a:off x="10405465" y="3013221"/>
              <a:ext cx="1120206" cy="135306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08593" y="4471168"/>
              <a:ext cx="1358761" cy="1537450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950720" y="20600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59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4"/>
    </mc:Choice>
    <mc:Fallback xmlns="">
      <p:transition spd="slow" advTm="1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936097" y="1909418"/>
            <a:ext cx="10100191" cy="2769193"/>
            <a:chOff x="1083970" y="1703480"/>
            <a:chExt cx="10100191" cy="2769193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1083970" y="3769570"/>
              <a:ext cx="3681591" cy="70236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0000" tIns="45000" rIns="90000" bIns="450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n-GB" altLang="fr-FR" sz="200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BTS </a:t>
              </a:r>
              <a:r>
                <a:rPr lang="en-GB" altLang="fr-FR" sz="200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Support à </a:t>
              </a:r>
            </a:p>
            <a:p>
              <a:pPr algn="ctr" eaLnBrk="1" hangingPunct="1">
                <a:lnSpc>
                  <a:spcPct val="93000"/>
                </a:lnSpc>
              </a:pPr>
              <a:r>
                <a:rPr lang="en-GB" altLang="fr-FR" sz="200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l’action managériale</a:t>
              </a:r>
              <a:endParaRPr lang="en-GB" altLang="fr-FR" sz="2000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7639043" y="3770304"/>
              <a:ext cx="3545118" cy="70236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36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0000" tIns="45000" rIns="90000" bIns="450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</a:pPr>
              <a:r>
                <a:rPr lang="en-GB" altLang="fr-FR" sz="200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BTS </a:t>
              </a:r>
              <a:r>
                <a:rPr lang="fr-FR" altLang="fr-FR" sz="200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Services informatiques </a:t>
              </a:r>
            </a:p>
            <a:p>
              <a:pPr algn="ctr" eaLnBrk="1" hangingPunct="1">
                <a:lnSpc>
                  <a:spcPct val="93000"/>
                </a:lnSpc>
              </a:pPr>
              <a:r>
                <a:rPr lang="fr-FR" altLang="fr-FR" sz="200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aux organisations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471079" y="1703480"/>
              <a:ext cx="72330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smtClean="0"/>
                <a:t>INSERTION PROFESSIONNELLE </a:t>
              </a:r>
            </a:p>
            <a:p>
              <a:pPr algn="ctr"/>
              <a:r>
                <a:rPr lang="fr-FR" b="1" i="1" dirty="0" smtClean="0"/>
                <a:t>OU</a:t>
              </a:r>
            </a:p>
            <a:p>
              <a:pPr algn="ctr"/>
              <a:r>
                <a:rPr lang="fr-FR" b="1" i="1" dirty="0" smtClean="0"/>
                <a:t>POURSUITE D’ETUDE POSSIBLE  EN LICENCE PROFESSIONNELLE,</a:t>
              </a:r>
              <a:endParaRPr lang="fr-FR" b="1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39810" y="3262462"/>
              <a:ext cx="1379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+mj-lt"/>
                  <a:cs typeface="Times New Roman" pitchFamily="18" charset="0"/>
                </a:rPr>
                <a:t>2</a:t>
              </a:r>
              <a:r>
                <a:rPr lang="fr-FR" baseline="30000" dirty="0">
                  <a:latin typeface="+mj-lt"/>
                  <a:cs typeface="Times New Roman" pitchFamily="18" charset="0"/>
                </a:rPr>
                <a:t>ème</a:t>
              </a:r>
              <a:r>
                <a:rPr lang="fr-FR" dirty="0">
                  <a:latin typeface="+mj-lt"/>
                  <a:cs typeface="Times New Roman" pitchFamily="18" charset="0"/>
                </a:rPr>
                <a:t> </a:t>
              </a:r>
              <a:r>
                <a:rPr lang="fr-FR" dirty="0" smtClean="0">
                  <a:latin typeface="+mj-lt"/>
                  <a:cs typeface="Times New Roman" pitchFamily="18" charset="0"/>
                </a:rPr>
                <a:t>année</a:t>
              </a:r>
            </a:p>
            <a:p>
              <a:pPr algn="ctr"/>
              <a:r>
                <a:rPr lang="fr-FR" dirty="0" smtClean="0">
                  <a:latin typeface="+mj-lt"/>
                  <a:cs typeface="Times New Roman" pitchFamily="18" charset="0"/>
                </a:rPr>
                <a:t>1</a:t>
              </a:r>
              <a:r>
                <a:rPr lang="fr-FR" baseline="30000" dirty="0" smtClean="0">
                  <a:latin typeface="+mj-lt"/>
                  <a:cs typeface="Times New Roman" pitchFamily="18" charset="0"/>
                </a:rPr>
                <a:t>ère</a:t>
              </a:r>
              <a:r>
                <a:rPr lang="fr-FR" dirty="0" smtClean="0">
                  <a:latin typeface="+mj-lt"/>
                  <a:cs typeface="Times New Roman" pitchFamily="18" charset="0"/>
                </a:rPr>
                <a:t> année</a:t>
              </a:r>
            </a:p>
          </p:txBody>
        </p:sp>
        <p:sp>
          <p:nvSpPr>
            <p:cNvPr id="16" name="Accolade fermante 15"/>
            <p:cNvSpPr/>
            <p:nvPr/>
          </p:nvSpPr>
          <p:spPr>
            <a:xfrm rot="16200000">
              <a:off x="5758751" y="-23152"/>
              <a:ext cx="818866" cy="6486835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632452" y="4919139"/>
            <a:ext cx="2995608" cy="1189945"/>
            <a:chOff x="4406894" y="5410223"/>
            <a:chExt cx="2995608" cy="118994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894" y="5410223"/>
              <a:ext cx="2559673" cy="1189945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530632" y="5733388"/>
              <a:ext cx="87187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4800" b="1" dirty="0" smtClean="0">
                  <a:solidFill>
                    <a:srgbClr val="C1002C"/>
                  </a:solidFill>
                </a:rPr>
                <a:t>2</a:t>
              </a:r>
              <a:endParaRPr lang="fr-FR" sz="4800" b="1" dirty="0">
                <a:solidFill>
                  <a:srgbClr val="C1002C"/>
                </a:solidFill>
              </a:endParaRP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4582" y="1817130"/>
            <a:ext cx="1676436" cy="149947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37" y="1909418"/>
            <a:ext cx="1924463" cy="1358121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950720" y="20600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66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8"/>
    </mc:Choice>
    <mc:Fallback xmlns="">
      <p:transition spd="slow" advTm="98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26143" y="1547869"/>
            <a:ext cx="7720684" cy="1252728"/>
          </a:xfrm>
        </p:spPr>
        <p:txBody>
          <a:bodyPr/>
          <a:lstStyle/>
          <a:p>
            <a:r>
              <a:rPr lang="fr-FR" dirty="0" smtClean="0"/>
              <a:t>Passage de la 3</a:t>
            </a:r>
            <a:r>
              <a:rPr lang="fr-FR" baseline="30000" dirty="0" smtClean="0"/>
              <a:t>ème</a:t>
            </a:r>
            <a:r>
              <a:rPr lang="fr-FR" dirty="0" smtClean="0"/>
              <a:t> à la seconde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288482" y="3282282"/>
            <a:ext cx="11078130" cy="2062215"/>
            <a:chOff x="833079" y="3040084"/>
            <a:chExt cx="11078130" cy="20622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647" y="3694526"/>
              <a:ext cx="2084756" cy="129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833079" y="30431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Augmentation de la charge de travail</a:t>
              </a:r>
              <a:endParaRPr lang="fr-FR" b="1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067" y="3481665"/>
              <a:ext cx="1643743" cy="1433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3347811" y="30413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Gain d’autonomie</a:t>
              </a:r>
              <a:endParaRPr lang="fr-FR" b="1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953" y="3520550"/>
              <a:ext cx="2147888" cy="14256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5874997" y="3040084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Rythme accéléré</a:t>
              </a:r>
              <a:endParaRPr lang="fr-FR" b="1" dirty="0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1" t="10794" r="9757" b="25238"/>
            <a:stretch/>
          </p:blipFill>
          <p:spPr>
            <a:xfrm>
              <a:off x="8995670" y="3425416"/>
              <a:ext cx="2569205" cy="1676883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8631082" y="3040084"/>
              <a:ext cx="3280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Niveau requis plus important</a:t>
              </a:r>
              <a:endParaRPr lang="fr-FR" b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88482" y="171448"/>
            <a:ext cx="11610147" cy="1376421"/>
            <a:chOff x="288482" y="171448"/>
            <a:chExt cx="11610147" cy="137642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950720" y="20600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Titre 2"/>
          <p:cNvSpPr txBox="1">
            <a:spLocks/>
          </p:cNvSpPr>
          <p:nvPr/>
        </p:nvSpPr>
        <p:spPr>
          <a:xfrm rot="20682393">
            <a:off x="77238" y="1363772"/>
            <a:ext cx="4968427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rgbClr val="125B9E"/>
                </a:solidFill>
              </a:rPr>
              <a:t>Ce qui change !</a:t>
            </a:r>
            <a:endParaRPr lang="fr-FR" dirty="0">
              <a:solidFill>
                <a:srgbClr val="125B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4"/>
    </mc:Choice>
    <mc:Fallback xmlns="">
      <p:transition spd="slow" advTm="74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181365"/>
              </p:ext>
            </p:extLst>
          </p:nvPr>
        </p:nvGraphicFramePr>
        <p:xfrm>
          <a:off x="3228755" y="2044382"/>
          <a:ext cx="7054371" cy="371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98148" y="760432"/>
            <a:ext cx="10104120" cy="85953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Times New Roman" panose="02020603050405020304" pitchFamily="18" charset="0"/>
              </a:rPr>
              <a:t>Organisation de la classe de seconde</a:t>
            </a:r>
            <a:endParaRPr lang="fr-FR" sz="4000" dirty="0"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2" y="4369650"/>
            <a:ext cx="1527858" cy="15903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2597" y="4468184"/>
            <a:ext cx="1399512" cy="139329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88482" y="-141452"/>
            <a:ext cx="11610147" cy="1526323"/>
            <a:chOff x="288482" y="21546"/>
            <a:chExt cx="11610147" cy="152632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82" y="298991"/>
              <a:ext cx="1662238" cy="124887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078" y="171448"/>
              <a:ext cx="1352551" cy="13525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50720" y="21546"/>
              <a:ext cx="8458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eestyle Script" panose="030804020302050B0404" pitchFamily="66" charset="0"/>
                  <a:ea typeface="+mj-ea"/>
                  <a:cs typeface="Times New Roman" panose="02020603050405020304" pitchFamily="18" charset="0"/>
                </a:rPr>
                <a:t>Le lycée Savary de Mauléon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38068" y="2310058"/>
            <a:ext cx="2692218" cy="1884571"/>
            <a:chOff x="525288" y="963"/>
            <a:chExt cx="2858949" cy="1715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525288" y="963"/>
              <a:ext cx="2858949" cy="1715369"/>
            </a:xfrm>
            <a:prstGeom prst="rect">
              <a:avLst/>
            </a:prstGeom>
            <a:solidFill>
              <a:schemeClr val="accent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525288" y="963"/>
              <a:ext cx="2858949" cy="1715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b="0" kern="1200" dirty="0" err="1" smtClean="0"/>
                <a:t>Horaire</a:t>
              </a:r>
              <a:r>
                <a:rPr lang="en-GB" sz="3100" b="0" kern="1200" dirty="0" smtClean="0"/>
                <a:t> </a:t>
              </a:r>
              <a:r>
                <a:rPr lang="en-GB" sz="3100" b="0" kern="1200" dirty="0" err="1" smtClean="0"/>
                <a:t>hebdomadaire</a:t>
              </a:r>
              <a:endParaRPr lang="en-GB" sz="3100" b="0" kern="1200" dirty="0" smtClean="0"/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100" dirty="0" smtClean="0"/>
                <a:t>26h30</a:t>
              </a:r>
              <a:endParaRPr lang="en-GB" sz="3100" b="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547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6"/>
    </mc:Choice>
    <mc:Fallback xmlns="">
      <p:transition spd="slow" advTm="626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" y="168358"/>
            <a:ext cx="1351632" cy="10155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30" y="171448"/>
            <a:ext cx="912499" cy="9124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0720" y="-26223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Times New Roman" panose="02020603050405020304" pitchFamily="18" charset="0"/>
              </a:rPr>
              <a:t>Le lycée Savary de Mauléon </a:t>
            </a:r>
            <a:endParaRPr kumimoji="0" lang="fr-FR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5231" y="3051848"/>
            <a:ext cx="11429178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 de la classe de seconde GT: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Permettre </a:t>
            </a:r>
            <a:r>
              <a:rPr lang="fr-FR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 </a:t>
            </a:r>
            <a:r>
              <a:rPr lang="fr-F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élèves, durant cette première année </a:t>
            </a:r>
            <a:r>
              <a:rPr lang="fr-FR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préparer et choisir leur </a:t>
            </a:r>
            <a:r>
              <a:rPr lang="fr-F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série </a:t>
            </a:r>
            <a:r>
              <a:rPr lang="fr-FR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cycle </a:t>
            </a:r>
            <a:r>
              <a:rPr lang="fr-F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terminal (1</a:t>
            </a:r>
            <a:r>
              <a:rPr lang="fr-FR" sz="2400" baseline="30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ère</a:t>
            </a:r>
            <a:r>
              <a:rPr lang="fr-F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terminale):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Série technologique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Série générale</a:t>
            </a:r>
            <a:r>
              <a:rPr lang="fr-FR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5231" y="1330322"/>
            <a:ext cx="11429177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 du lycée général et technologique 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préparer en trois ans au baccalauréat pour une poursuite d’études vers l’enseignement supérieur.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2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1"/>
    </mc:Choice>
    <mc:Fallback xmlns="">
      <p:transition spd="slow" advTm="17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" y="168358"/>
            <a:ext cx="1351632" cy="10155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30" y="171448"/>
            <a:ext cx="912499" cy="9124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0720" y="-26223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Times New Roman" panose="02020603050405020304" pitchFamily="18" charset="0"/>
              </a:rPr>
              <a:t>Le lycée Savary de Mauléon </a:t>
            </a:r>
            <a:endParaRPr kumimoji="0" lang="fr-FR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190" y="1304939"/>
            <a:ext cx="74066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800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 des enseignements de la classe de seconde :</a:t>
            </a:r>
          </a:p>
          <a:p>
            <a:pPr lvl="0">
              <a:defRPr/>
            </a:pPr>
            <a:endParaRPr lang="fr-FR" sz="2800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800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enseignements communs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fr-FR" sz="2800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800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enseignements optionnels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fr-FR" sz="2800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800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l’accompagnement personnalisé</a:t>
            </a:r>
          </a:p>
          <a:p>
            <a:pPr lvl="0">
              <a:defRPr/>
            </a:pPr>
            <a:endParaRPr lang="fr-FR" sz="2400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defRPr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21173157">
            <a:off x="7803830" y="1698670"/>
            <a:ext cx="42814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Notre choix pédagogique pour les élèves de 2nde :</a:t>
            </a:r>
          </a:p>
          <a:p>
            <a:endParaRPr lang="fr-F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800" b="1" i="1" dirty="0" smtClean="0">
                <a:solidFill>
                  <a:srgbClr val="FF0000"/>
                </a:solidFill>
              </a:rPr>
              <a:t>Prioriser nos moyens horaires pour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reduire</a:t>
            </a:r>
            <a:r>
              <a:rPr lang="fr-FR" sz="2800" b="1" i="1" dirty="0" smtClean="0">
                <a:solidFill>
                  <a:srgbClr val="FF0000"/>
                </a:solidFill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</a:rPr>
              <a:t>les </a:t>
            </a:r>
            <a:r>
              <a:rPr lang="fr-FR" sz="2800" b="1" i="1" dirty="0" smtClean="0">
                <a:solidFill>
                  <a:srgbClr val="FF0000"/>
                </a:solidFill>
              </a:rPr>
              <a:t>effectifs en </a:t>
            </a:r>
            <a:r>
              <a:rPr lang="fr-FR" sz="2800" b="1" i="1" dirty="0" smtClean="0">
                <a:solidFill>
                  <a:srgbClr val="FF0000"/>
                </a:solidFill>
              </a:rPr>
              <a:t>classe de seconde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0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3"/>
    </mc:Choice>
    <mc:Fallback xmlns="">
      <p:transition spd="slow" advTm="10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3" y="157457"/>
            <a:ext cx="1385197" cy="10407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42" y="171448"/>
            <a:ext cx="1234887" cy="1234887"/>
          </a:xfrm>
          <a:prstGeom prst="rect">
            <a:avLst/>
          </a:prstGeom>
        </p:spPr>
      </p:pic>
      <p:sp>
        <p:nvSpPr>
          <p:cNvPr id="6" name="Accolade fermante 5"/>
          <p:cNvSpPr/>
          <p:nvPr/>
        </p:nvSpPr>
        <p:spPr>
          <a:xfrm>
            <a:off x="6792150" y="1885763"/>
            <a:ext cx="729205" cy="3550920"/>
          </a:xfrm>
          <a:prstGeom prst="rightBrace">
            <a:avLst>
              <a:gd name="adj1" fmla="val 8333"/>
              <a:gd name="adj2" fmla="val 542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117954" y="630257"/>
            <a:ext cx="5546361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latin typeface="Freestyle Script" panose="030804020302050B0404" pitchFamily="66" charset="0"/>
              </a:rPr>
              <a:t>La </a:t>
            </a:r>
            <a:r>
              <a:rPr lang="fr-FR" sz="6000" dirty="0" smtClean="0">
                <a:latin typeface="Freestyle Script" panose="030804020302050B0404" pitchFamily="66" charset="0"/>
              </a:rPr>
              <a:t>classe de seconde</a:t>
            </a:r>
            <a:endParaRPr lang="fr-FR" sz="6000" dirty="0">
              <a:latin typeface="Freestyle Script" panose="030804020302050B04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5789" y="-182024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Times New Roman" panose="02020603050405020304" pitchFamily="18" charset="0"/>
              </a:rPr>
              <a:t>Le lycée Savary de Mauléon </a:t>
            </a:r>
            <a:endParaRPr kumimoji="0" lang="fr-FR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34316"/>
              </p:ext>
            </p:extLst>
          </p:nvPr>
        </p:nvGraphicFramePr>
        <p:xfrm>
          <a:off x="1045323" y="1406335"/>
          <a:ext cx="8887366" cy="515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037"/>
                <a:gridCol w="2682168"/>
                <a:gridCol w="1704161"/>
              </a:tblGrid>
              <a:tr h="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Enseignements communs de </a:t>
                      </a:r>
                      <a:r>
                        <a:rPr lang="fr-FR" sz="1800" baseline="0" dirty="0" smtClean="0"/>
                        <a:t> seconde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Horaire hebdomadaire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Total</a:t>
                      </a:r>
                      <a:endParaRPr lang="fr-FR" sz="1800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Français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4h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Histoire géographie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3h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Langues Vivantes (Ang, Esp, All)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5h30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Sciences Economiques et Sociales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1h30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Mathématiques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4h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Physique Chimie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3h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26h30</a:t>
                      </a:r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Sciences de la Vie et de la Terre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1h30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Education Physique et Sportive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2h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Enseignement Moral et Civique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18h annuelles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Sciences Numériques et Technologie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1h30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Accompagnement personnalisé</a:t>
                      </a:r>
                      <a:endParaRPr lang="fr-FR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Accompagnement au choix de l’orientation</a:t>
                      </a:r>
                      <a:endParaRPr lang="fr-FR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Heures de vie de classe</a:t>
                      </a:r>
                      <a:endParaRPr lang="fr-FR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3"/>
    </mc:Choice>
    <mc:Fallback xmlns="">
      <p:transition spd="slow" advTm="1689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9|4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3|2|1.9|2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2753</TotalTime>
  <Words>1118</Words>
  <Application>Microsoft Office PowerPoint</Application>
  <PresentationFormat>Personnalisé</PresentationFormat>
  <Paragraphs>302</Paragraphs>
  <Slides>22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  <vt:variant>
        <vt:lpstr>Diaporamas personnalisés</vt:lpstr>
      </vt:variant>
      <vt:variant>
        <vt:i4>1</vt:i4>
      </vt:variant>
    </vt:vector>
  </HeadingPairs>
  <TitlesOfParts>
    <vt:vector size="24" baseType="lpstr">
      <vt:lpstr>Vagues</vt:lpstr>
      <vt:lpstr>Présentation PowerPoint</vt:lpstr>
      <vt:lpstr>Présentation PowerPoint</vt:lpstr>
      <vt:lpstr>Enseignements optionnels et sections sportives</vt:lpstr>
      <vt:lpstr>Présentation PowerPoint</vt:lpstr>
      <vt:lpstr>Passage de la 3ème à la seconde</vt:lpstr>
      <vt:lpstr>Organisation de la classe de seconde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Suivi et accompagnement scolaire</vt:lpstr>
      <vt:lpstr>L’association sportive</vt:lpstr>
      <vt:lpstr>La Maison Des Lycéens</vt:lpstr>
      <vt:lpstr>Les clubs de la Maison Des Lycéens</vt:lpstr>
      <vt:lpstr>Pour réussir</vt:lpstr>
      <vt:lpstr>Présentation PowerPoint</vt:lpstr>
      <vt:lpstr>Diaporama personnalisé 1</vt:lpstr>
    </vt:vector>
  </TitlesOfParts>
  <Company>Lycee Savary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ADMIN1</dc:creator>
  <cp:lastModifiedBy>prov2</cp:lastModifiedBy>
  <cp:revision>168</cp:revision>
  <dcterms:created xsi:type="dcterms:W3CDTF">2017-10-11T13:49:32Z</dcterms:created>
  <dcterms:modified xsi:type="dcterms:W3CDTF">2020-12-17T09:19:03Z</dcterms:modified>
</cp:coreProperties>
</file>