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7.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8.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9.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663" r:id="rId2"/>
    <p:sldMasterId id="2147483659" r:id="rId3"/>
    <p:sldMasterId id="2147483661" r:id="rId4"/>
    <p:sldMasterId id="2147483687" r:id="rId5"/>
    <p:sldMasterId id="2147483689" r:id="rId6"/>
    <p:sldMasterId id="2147483691" r:id="rId7"/>
    <p:sldMasterId id="2147483694" r:id="rId8"/>
    <p:sldMasterId id="2147483697" r:id="rId9"/>
    <p:sldMasterId id="2147483700" r:id="rId10"/>
  </p:sldMasterIdLst>
  <p:notesMasterIdLst>
    <p:notesMasterId r:id="rId70"/>
  </p:notesMasterIdLst>
  <p:handoutMasterIdLst>
    <p:handoutMasterId r:id="rId71"/>
  </p:handoutMasterIdLst>
  <p:sldIdLst>
    <p:sldId id="286" r:id="rId11"/>
    <p:sldId id="352" r:id="rId12"/>
    <p:sldId id="338" r:id="rId13"/>
    <p:sldId id="303" r:id="rId14"/>
    <p:sldId id="305" r:id="rId15"/>
    <p:sldId id="306" r:id="rId16"/>
    <p:sldId id="292" r:id="rId17"/>
    <p:sldId id="318" r:id="rId18"/>
    <p:sldId id="339" r:id="rId19"/>
    <p:sldId id="294" r:id="rId20"/>
    <p:sldId id="296" r:id="rId21"/>
    <p:sldId id="295" r:id="rId22"/>
    <p:sldId id="345" r:id="rId23"/>
    <p:sldId id="319" r:id="rId24"/>
    <p:sldId id="340" r:id="rId25"/>
    <p:sldId id="320" r:id="rId26"/>
    <p:sldId id="297" r:id="rId27"/>
    <p:sldId id="351" r:id="rId28"/>
    <p:sldId id="359" r:id="rId29"/>
    <p:sldId id="298" r:id="rId30"/>
    <p:sldId id="315" r:id="rId31"/>
    <p:sldId id="323" r:id="rId32"/>
    <p:sldId id="324" r:id="rId33"/>
    <p:sldId id="325" r:id="rId34"/>
    <p:sldId id="328" r:id="rId35"/>
    <p:sldId id="326" r:id="rId36"/>
    <p:sldId id="327" r:id="rId37"/>
    <p:sldId id="330" r:id="rId38"/>
    <p:sldId id="355" r:id="rId39"/>
    <p:sldId id="358" r:id="rId40"/>
    <p:sldId id="329" r:id="rId41"/>
    <p:sldId id="349" r:id="rId42"/>
    <p:sldId id="356" r:id="rId43"/>
    <p:sldId id="331" r:id="rId44"/>
    <p:sldId id="307" r:id="rId45"/>
    <p:sldId id="314" r:id="rId46"/>
    <p:sldId id="301" r:id="rId47"/>
    <p:sldId id="311" r:id="rId48"/>
    <p:sldId id="360" r:id="rId49"/>
    <p:sldId id="332" r:id="rId50"/>
    <p:sldId id="341" r:id="rId51"/>
    <p:sldId id="317" r:id="rId52"/>
    <p:sldId id="333" r:id="rId53"/>
    <p:sldId id="308" r:id="rId54"/>
    <p:sldId id="347" r:id="rId55"/>
    <p:sldId id="334" r:id="rId56"/>
    <p:sldId id="335" r:id="rId57"/>
    <p:sldId id="336" r:id="rId58"/>
    <p:sldId id="343" r:id="rId59"/>
    <p:sldId id="344" r:id="rId60"/>
    <p:sldId id="342" r:id="rId61"/>
    <p:sldId id="357" r:id="rId62"/>
    <p:sldId id="346" r:id="rId63"/>
    <p:sldId id="312" r:id="rId64"/>
    <p:sldId id="310" r:id="rId65"/>
    <p:sldId id="348" r:id="rId66"/>
    <p:sldId id="354" r:id="rId67"/>
    <p:sldId id="361" r:id="rId68"/>
    <p:sldId id="316" r:id="rId69"/>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ion centrale" initials="Ac"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566E"/>
    <a:srgbClr val="F28E65"/>
    <a:srgbClr val="8B97A9"/>
    <a:srgbClr val="E3C937"/>
    <a:srgbClr val="26338B"/>
    <a:srgbClr val="51BAAA"/>
    <a:srgbClr val="DA0D57"/>
    <a:srgbClr val="CC0047"/>
    <a:srgbClr val="9B008A"/>
    <a:srgbClr val="78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73" autoAdjust="0"/>
    <p:restoredTop sz="94661"/>
  </p:normalViewPr>
  <p:slideViewPr>
    <p:cSldViewPr snapToGrid="0" snapToObjects="1">
      <p:cViewPr>
        <p:scale>
          <a:sx n="80" d="100"/>
          <a:sy n="80" d="100"/>
        </p:scale>
        <p:origin x="-972" y="-8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slide" Target="slides/slide5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7D9186E-EAA7-3A42-AFD2-CC349621202A}" type="datetimeFigureOut">
              <a:rPr lang="fr-FR" smtClean="0"/>
              <a:t>11/01/2019</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D8815B8-4CE2-F247-96EE-D0C173663BEB}" type="slidenum">
              <a:rPr lang="fr-FR" smtClean="0"/>
              <a:t>‹N°›</a:t>
            </a:fld>
            <a:endParaRPr lang="fr-FR"/>
          </a:p>
        </p:txBody>
      </p:sp>
    </p:spTree>
    <p:extLst>
      <p:ext uri="{BB962C8B-B14F-4D97-AF65-F5344CB8AC3E}">
        <p14:creationId xmlns:p14="http://schemas.microsoft.com/office/powerpoint/2010/main" val="18701493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E2EF2D4-44B9-F34D-AC77-36ED78FDDA30}" type="datetimeFigureOut">
              <a:rPr lang="fr-FR" smtClean="0"/>
              <a:t>11/01/2019</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8D7BDEA-8EA0-FE4F-8E67-406CE035A260}" type="slidenum">
              <a:rPr lang="fr-FR" smtClean="0"/>
              <a:t>‹N°›</a:t>
            </a:fld>
            <a:endParaRPr lang="fr-FR"/>
          </a:p>
        </p:txBody>
      </p:sp>
    </p:spTree>
    <p:extLst>
      <p:ext uri="{BB962C8B-B14F-4D97-AF65-F5344CB8AC3E}">
        <p14:creationId xmlns:p14="http://schemas.microsoft.com/office/powerpoint/2010/main" val="25537604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12</a:t>
            </a:fld>
            <a:endParaRPr lang="fr-FR"/>
          </a:p>
        </p:txBody>
      </p:sp>
    </p:spTree>
    <p:extLst>
      <p:ext uri="{BB962C8B-B14F-4D97-AF65-F5344CB8AC3E}">
        <p14:creationId xmlns:p14="http://schemas.microsoft.com/office/powerpoint/2010/main" val="973561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7" name="Espace réservé du texte 2"/>
          <p:cNvSpPr>
            <a:spLocks noGrp="1"/>
          </p:cNvSpPr>
          <p:nvPr>
            <p:ph idx="1"/>
          </p:nvPr>
        </p:nvSpPr>
        <p:spPr>
          <a:xfrm>
            <a:off x="426712" y="1476022"/>
            <a:ext cx="8168646" cy="4525963"/>
          </a:xfrm>
          <a:prstGeom prst="rect">
            <a:avLst/>
          </a:prstGeom>
        </p:spPr>
        <p:txBody>
          <a:bodyPr vert="horz" lIns="91440" tIns="45720" rIns="91440" bIns="45720" rtlCol="0">
            <a:normAutofit/>
          </a:bodyPr>
          <a:lstStyle>
            <a:lvl1pPr marL="177800" indent="-177800">
              <a:buClr>
                <a:srgbClr val="FF0000"/>
              </a:buClr>
              <a:buFont typeface="Lucida Grande"/>
              <a:buChar char="&gt;"/>
              <a:defRPr/>
            </a:lvl1pPr>
            <a:lvl2pPr>
              <a:buClr>
                <a:schemeClr val="tx1"/>
              </a:buClr>
              <a:defRPr/>
            </a:lvl2pPr>
            <a:lvl4pPr>
              <a:buClr>
                <a:schemeClr val="tx1"/>
              </a:buClr>
              <a:defRPr/>
            </a:lvl4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20511913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342100551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331638573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7" name="Espace réservé du texte 2"/>
          <p:cNvSpPr>
            <a:spLocks noGrp="1"/>
          </p:cNvSpPr>
          <p:nvPr>
            <p:ph idx="1"/>
          </p:nvPr>
        </p:nvSpPr>
        <p:spPr>
          <a:xfrm>
            <a:off x="426712" y="1476022"/>
            <a:ext cx="8168646" cy="4525963"/>
          </a:xfrm>
          <a:prstGeom prst="rect">
            <a:avLst/>
          </a:prstGeom>
        </p:spPr>
        <p:txBody>
          <a:bodyPr vert="horz" lIns="91440" tIns="45720" rIns="91440" bIns="45720" rtlCol="0">
            <a:normAutofit/>
          </a:bodyPr>
          <a:lstStyle>
            <a:lvl1pPr marL="177800" indent="-177800">
              <a:buClr>
                <a:srgbClr val="FF0000"/>
              </a:buClr>
              <a:buFont typeface="Lucida Grande"/>
              <a:buChar char="&gt;"/>
              <a:defRPr/>
            </a:lvl1pPr>
            <a:lvl2pPr>
              <a:buClr>
                <a:schemeClr val="tx1"/>
              </a:buClr>
              <a:defRPr/>
            </a:lvl2pPr>
            <a:lvl4pPr>
              <a:buClr>
                <a:schemeClr val="tx1"/>
              </a:buClr>
              <a:defRPr/>
            </a:lvl4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339687583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278212200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60759405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23800949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33691784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3985126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4288811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33397919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9780904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090609" y="976320"/>
            <a:ext cx="7894637" cy="2433895"/>
          </a:xfrm>
        </p:spPr>
        <p:txBody>
          <a:bodyPr/>
          <a:lstStyle/>
          <a:p>
            <a:r>
              <a:rPr lang="fr-FR" dirty="0" smtClean="0"/>
              <a:t>CLIQUEZ ET MODIFIEZ LE TITRE</a:t>
            </a:r>
            <a:endParaRPr lang="fr-FR" dirty="0"/>
          </a:p>
        </p:txBody>
      </p:sp>
      <p:sp>
        <p:nvSpPr>
          <p:cNvPr id="3" name="Sous-titre 2"/>
          <p:cNvSpPr>
            <a:spLocks noGrp="1"/>
          </p:cNvSpPr>
          <p:nvPr>
            <p:ph type="subTitle" idx="1"/>
          </p:nvPr>
        </p:nvSpPr>
        <p:spPr>
          <a:xfrm>
            <a:off x="1090609" y="3472208"/>
            <a:ext cx="7596190" cy="1752600"/>
          </a:xfrm>
        </p:spPr>
        <p:txBody>
          <a:bodyPr/>
          <a:lstStyle>
            <a:lvl1pPr marL="0" indent="0" algn="l">
              <a:buNone/>
              <a:defRPr>
                <a:solidFill>
                  <a:srgbClr val="DA0D5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6" name="Espace réservé du numéro de diapositive 5"/>
          <p:cNvSpPr>
            <a:spLocks noGrp="1"/>
          </p:cNvSpPr>
          <p:nvPr>
            <p:ph type="sldNum" sz="quarter" idx="12"/>
          </p:nvPr>
        </p:nvSpPr>
        <p:spPr/>
        <p:txBody>
          <a:bodyPr/>
          <a:lstStyle/>
          <a:p>
            <a:fld id="{1FC8907D-B208-DC44-82F5-2940ECA1C9FA}" type="slidenum">
              <a:rPr lang="fr-FR" smtClean="0"/>
              <a:t>‹N°›</a:t>
            </a:fld>
            <a:endParaRPr lang="fr-FR"/>
          </a:p>
        </p:txBody>
      </p:sp>
    </p:spTree>
    <p:extLst>
      <p:ext uri="{BB962C8B-B14F-4D97-AF65-F5344CB8AC3E}">
        <p14:creationId xmlns:p14="http://schemas.microsoft.com/office/powerpoint/2010/main" val="26336744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age de fin - Contac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97486" y="3283200"/>
            <a:ext cx="5897726" cy="2108160"/>
          </a:xfrm>
        </p:spPr>
        <p:txBody>
          <a:bodyPr anchor="t" anchorCtr="0">
            <a:normAutofit/>
          </a:bodyPr>
          <a:lstStyle>
            <a:lvl1pPr>
              <a:defRPr sz="1500" baseline="0"/>
            </a:lvl1pPr>
          </a:lstStyle>
          <a:p>
            <a:r>
              <a:rPr lang="fr-FR" dirty="0" smtClean="0"/>
              <a:t>Contacts :</a:t>
            </a:r>
            <a:endParaRPr lang="fr-FR" dirty="0"/>
          </a:p>
        </p:txBody>
      </p:sp>
      <p:sp>
        <p:nvSpPr>
          <p:cNvPr id="5" name="Espace réservé du numéro de diapositive 4"/>
          <p:cNvSpPr>
            <a:spLocks noGrp="1"/>
          </p:cNvSpPr>
          <p:nvPr>
            <p:ph type="sldNum" sz="quarter" idx="12"/>
          </p:nvPr>
        </p:nvSpPr>
        <p:spPr/>
        <p:txBody>
          <a:bodyPr/>
          <a:lstStyle/>
          <a:p>
            <a:fld id="{1FC8907D-B208-DC44-82F5-2940ECA1C9FA}" type="slidenum">
              <a:rPr lang="fr-FR" smtClean="0"/>
              <a:pPr/>
              <a:t>‹N°›</a:t>
            </a:fld>
            <a:endParaRPr lang="fr-FR" dirty="0"/>
          </a:p>
        </p:txBody>
      </p:sp>
    </p:spTree>
    <p:extLst>
      <p:ext uri="{BB962C8B-B14F-4D97-AF65-F5344CB8AC3E}">
        <p14:creationId xmlns:p14="http://schemas.microsoft.com/office/powerpoint/2010/main" val="22707218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smtClean="0"/>
              <a:t>CLIQUEZ ET MODIFIEZ LE TITRE</a:t>
            </a:r>
            <a:endParaRPr lang="fr-FR" dirty="0"/>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solidFill>
                  <a:srgbClr val="3D566E"/>
                </a:solidFill>
              </a:defRPr>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smtClean="0"/>
              <a:t>Cliquez pour modifier les styles du texte du masque</a:t>
            </a:r>
            <a:endParaRPr lang="fr-FR" dirty="0"/>
          </a:p>
        </p:txBody>
      </p:sp>
      <p:sp>
        <p:nvSpPr>
          <p:cNvPr id="10" name="Espace réservé du texte 9"/>
          <p:cNvSpPr>
            <a:spLocks noGrp="1"/>
          </p:cNvSpPr>
          <p:nvPr>
            <p:ph type="body" sz="quarter" idx="14" hasCustomPrompt="1"/>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
        <p:nvSpPr>
          <p:cNvPr id="7" name="Ellipse 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40243255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smtClean="0"/>
              <a:t>CLIQUEZ ET MODIFIEZ LE TITRE</a:t>
            </a:r>
            <a:endParaRPr lang="fr-FR" dirty="0"/>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solidFill>
                  <a:srgbClr val="3D566E"/>
                </a:solidFill>
              </a:defRPr>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smtClean="0"/>
              <a:t>Cliquez pour modifier les styles du texte du masque</a:t>
            </a:r>
            <a:endParaRPr lang="fr-FR" dirty="0"/>
          </a:p>
        </p:txBody>
      </p:sp>
      <p:sp>
        <p:nvSpPr>
          <p:cNvPr id="10" name="Espace réservé du texte 9"/>
          <p:cNvSpPr>
            <a:spLocks noGrp="1"/>
          </p:cNvSpPr>
          <p:nvPr>
            <p:ph type="body" sz="quarter" idx="14" hasCustomPrompt="1"/>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
        <p:nvSpPr>
          <p:cNvPr id="7" name="Ellipse 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0517170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smtClean="0"/>
              <a:t>CLIQUEZ ET MODIFIEZ LE TITRE</a:t>
            </a:r>
            <a:endParaRPr lang="fr-FR" dirty="0"/>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solidFill>
                  <a:srgbClr val="3D566E"/>
                </a:solidFill>
              </a:defRPr>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smtClean="0"/>
              <a:t>Cliquez pour modifier les styles du texte du masque</a:t>
            </a:r>
            <a:endParaRPr lang="fr-FR" dirty="0"/>
          </a:p>
        </p:txBody>
      </p:sp>
      <p:sp>
        <p:nvSpPr>
          <p:cNvPr id="10" name="Espace réservé du texte 9"/>
          <p:cNvSpPr>
            <a:spLocks noGrp="1"/>
          </p:cNvSpPr>
          <p:nvPr>
            <p:ph type="body" sz="quarter" idx="14" hasCustomPrompt="1"/>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
        <p:nvSpPr>
          <p:cNvPr id="7" name="Ellipse 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0517170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6.xml"/><Relationship Id="rId1" Type="http://schemas.openxmlformats.org/officeDocument/2006/relationships/slideLayout" Target="../slideLayouts/slideLayout9.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2.jp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jp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age 4" descr="Psup_PPT_02.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240360"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24036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8" name="Ellipse 17"/>
          <p:cNvSpPr/>
          <p:nvPr userDrawn="1"/>
        </p:nvSpPr>
        <p:spPr>
          <a:xfrm>
            <a:off x="8405821" y="6292298"/>
            <a:ext cx="261257" cy="261257"/>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endParaRPr lang="fr-FR" dirty="0" smtClean="0">
              <a:solidFill>
                <a:srgbClr val="E3C937"/>
              </a:solidFill>
            </a:endParaRPr>
          </a:p>
          <a:p>
            <a:endParaRPr lang="fr-FR" dirty="0"/>
          </a:p>
        </p:txBody>
      </p:sp>
    </p:spTree>
    <p:extLst>
      <p:ext uri="{BB962C8B-B14F-4D97-AF65-F5344CB8AC3E}">
        <p14:creationId xmlns:p14="http://schemas.microsoft.com/office/powerpoint/2010/main" val="314818278"/>
      </p:ext>
    </p:extLst>
  </p:cSld>
  <p:clrMap bg1="lt1" tx1="dk1" bg2="lt2" tx2="dk2" accent1="accent1" accent2="accent2" accent3="accent3" accent4="accent4" accent5="accent5" accent6="accent6" hlink="hlink" folHlink="folHlink"/>
  <p:sldLayoutIdLst>
    <p:sldLayoutId id="2147483684" r:id="rId1"/>
    <p:sldLayoutId id="2147483685"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chemeClr val="tx1"/>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chemeClr val="tx1"/>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16/12/2018</a:t>
            </a:r>
          </a:p>
          <a:p>
            <a:endParaRPr lang="fr-FR" dirty="0">
              <a:solidFill>
                <a:prstClr val="black">
                  <a:tint val="75000"/>
                </a:prstClr>
              </a:solidFill>
            </a:endParaRPr>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790834152"/>
      </p:ext>
    </p:extLst>
  </p:cSld>
  <p:clrMap bg1="lt1" tx1="dk1" bg2="lt2" tx2="dk2" accent1="accent1" accent2="accent2" accent3="accent3" accent4="accent4" accent5="accent5" accent6="accent6" hlink="hlink" folHlink="folHlink"/>
  <p:sldLayoutIdLst>
    <p:sldLayoutId id="2147483701" r:id="rId1"/>
    <p:sldLayoutId id="2147483702"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16/12/2018</a:t>
            </a:r>
          </a:p>
          <a:p>
            <a:endParaRPr lang="fr-FR" dirty="0"/>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2331756272"/>
      </p:ext>
    </p:extLst>
  </p:cSld>
  <p:clrMap bg1="lt1" tx1="dk1" bg2="lt2" tx2="dk2" accent1="accent1" accent2="accent2" accent3="accent3" accent4="accent4" accent5="accent5" accent6="accent6" hlink="hlink" folHlink="folHlink"/>
  <p:sldLayoutIdLst>
    <p:sldLayoutId id="2147483676" r:id="rId1"/>
    <p:sldLayoutId id="2147483686"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97485" y="915840"/>
            <a:ext cx="7982797" cy="2548962"/>
          </a:xfrm>
          <a:prstGeom prst="rect">
            <a:avLst/>
          </a:prstGeom>
        </p:spPr>
        <p:txBody>
          <a:bodyPr vert="horz" lIns="91440" tIns="45720" rIns="91440" bIns="45720" rtlCol="0" anchor="ctr">
            <a:noAutofit/>
          </a:bodyPr>
          <a:lstStyle/>
          <a:p>
            <a:r>
              <a:rPr lang="fr-FR" dirty="0" smtClean="0"/>
              <a:t>CLIQUEZ ET MODIFIEZ </a:t>
            </a:r>
            <a:br>
              <a:rPr lang="fr-FR" dirty="0" smtClean="0"/>
            </a:br>
            <a:r>
              <a:rPr lang="fr-FR" dirty="0" smtClean="0"/>
              <a:t>LE TITRE</a:t>
            </a:r>
            <a:endParaRPr lang="fr-FR" dirty="0"/>
          </a:p>
        </p:txBody>
      </p:sp>
      <p:sp>
        <p:nvSpPr>
          <p:cNvPr id="3" name="Espace réservé du texte 2"/>
          <p:cNvSpPr>
            <a:spLocks noGrp="1"/>
          </p:cNvSpPr>
          <p:nvPr>
            <p:ph type="body" idx="1"/>
          </p:nvPr>
        </p:nvSpPr>
        <p:spPr>
          <a:xfrm>
            <a:off x="1097486" y="3464803"/>
            <a:ext cx="7589313" cy="1249263"/>
          </a:xfrm>
          <a:prstGeom prst="rect">
            <a:avLst/>
          </a:prstGeom>
        </p:spPr>
        <p:txBody>
          <a:bodyPr vert="horz" lIns="91440" tIns="45720" rIns="91440" bIns="45720" rtlCol="0">
            <a:normAutofit/>
          </a:bodyPr>
          <a:lstStyle/>
          <a:p>
            <a:pPr lvl="0"/>
            <a:r>
              <a:rPr lang="fr-FR" dirty="0" smtClean="0"/>
              <a:t>Cliquez pour modifier les styles du texte du masque</a:t>
            </a:r>
          </a:p>
        </p:txBody>
      </p:sp>
      <p:sp>
        <p:nvSpPr>
          <p:cNvPr id="6" name="Espace réservé du numéro de diapositive 5"/>
          <p:cNvSpPr>
            <a:spLocks noGrp="1"/>
          </p:cNvSpPr>
          <p:nvPr>
            <p:ph type="sldNum" sz="quarter" idx="4"/>
          </p:nvPr>
        </p:nvSpPr>
        <p:spPr>
          <a:xfrm>
            <a:off x="8197502" y="6390910"/>
            <a:ext cx="403878" cy="365125"/>
          </a:xfrm>
          <a:prstGeom prst="rect">
            <a:avLst/>
          </a:prstGeom>
        </p:spPr>
        <p:txBody>
          <a:bodyPr vert="horz" lIns="91440" tIns="45720" rIns="91440" bIns="45720" rtlCol="0" anchor="ctr"/>
          <a:lstStyle>
            <a:lvl1pPr algn="r">
              <a:defRPr sz="1000" b="1">
                <a:solidFill>
                  <a:srgbClr val="404040"/>
                </a:solidFill>
              </a:defRPr>
            </a:lvl1pPr>
          </a:lstStyle>
          <a:p>
            <a:fld id="{1FC8907D-B208-DC44-82F5-2940ECA1C9FA}" type="slidenum">
              <a:rPr lang="fr-FR" smtClean="0"/>
              <a:pPr/>
              <a:t>‹N°›</a:t>
            </a:fld>
            <a:endParaRPr lang="fr-FR" dirty="0"/>
          </a:p>
        </p:txBody>
      </p:sp>
      <p:cxnSp>
        <p:nvCxnSpPr>
          <p:cNvPr id="11" name="Connecteur droit 10"/>
          <p:cNvCxnSpPr/>
          <p:nvPr userDrawn="1"/>
        </p:nvCxnSpPr>
        <p:spPr>
          <a:xfrm>
            <a:off x="698885" y="5516417"/>
            <a:ext cx="6290733" cy="0"/>
          </a:xfrm>
          <a:prstGeom prst="line">
            <a:avLst/>
          </a:prstGeom>
          <a:ln w="57150" cap="rnd" cmpd="sng">
            <a:solidFill>
              <a:srgbClr val="DA0D57"/>
            </a:solidFill>
            <a:round/>
          </a:ln>
          <a:effectLst/>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userDrawn="1"/>
        </p:nvCxnSpPr>
        <p:spPr>
          <a:xfrm flipV="1">
            <a:off x="6995213" y="4489080"/>
            <a:ext cx="1519767" cy="1024465"/>
          </a:xfrm>
          <a:prstGeom prst="line">
            <a:avLst/>
          </a:prstGeom>
          <a:ln w="57150" cap="rnd" cmpd="sng">
            <a:solidFill>
              <a:srgbClr val="DA0D57"/>
            </a:solidFill>
            <a:round/>
          </a:ln>
          <a:effectLst/>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userDrawn="1"/>
        </p:nvCxnSpPr>
        <p:spPr>
          <a:xfrm flipH="1" flipV="1">
            <a:off x="698885" y="0"/>
            <a:ext cx="295" cy="5507953"/>
          </a:xfrm>
          <a:prstGeom prst="line">
            <a:avLst/>
          </a:prstGeom>
          <a:ln w="57150" cap="rnd" cmpd="sng">
            <a:solidFill>
              <a:srgbClr val="DA0D57"/>
            </a:solidFill>
            <a:round/>
          </a:ln>
          <a:effectLst/>
        </p:spPr>
        <p:style>
          <a:lnRef idx="2">
            <a:schemeClr val="accent1"/>
          </a:lnRef>
          <a:fillRef idx="0">
            <a:schemeClr val="accent1"/>
          </a:fillRef>
          <a:effectRef idx="1">
            <a:schemeClr val="accent1"/>
          </a:effectRef>
          <a:fontRef idx="minor">
            <a:schemeClr val="tx1"/>
          </a:fontRef>
        </p:style>
      </p:cxnSp>
      <p:sp>
        <p:nvSpPr>
          <p:cNvPr id="12" name="Espace réservé du pied de page 4"/>
          <p:cNvSpPr txBox="1">
            <a:spLocks/>
          </p:cNvSpPr>
          <p:nvPr userDrawn="1"/>
        </p:nvSpPr>
        <p:spPr>
          <a:xfrm>
            <a:off x="2369032" y="6146185"/>
            <a:ext cx="4620586"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b="1" dirty="0" smtClean="0">
                <a:solidFill>
                  <a:srgbClr val="DA0D57"/>
                </a:solidFill>
              </a:rPr>
              <a:t>DGESCO</a:t>
            </a:r>
            <a:r>
              <a:rPr lang="fr-FR" dirty="0" smtClean="0">
                <a:solidFill>
                  <a:srgbClr val="00919D"/>
                </a:solidFill>
              </a:rPr>
              <a:t/>
            </a:r>
            <a:br>
              <a:rPr lang="fr-FR" dirty="0" smtClean="0">
                <a:solidFill>
                  <a:srgbClr val="00919D"/>
                </a:solidFill>
              </a:rPr>
            </a:br>
            <a:r>
              <a:rPr lang="fr-FR" dirty="0" smtClean="0">
                <a:solidFill>
                  <a:schemeClr val="tx1">
                    <a:lumMod val="75000"/>
                    <a:lumOff val="25000"/>
                  </a:schemeClr>
                </a:solidFill>
              </a:rPr>
              <a:t>titre de la présentation</a:t>
            </a:r>
          </a:p>
          <a:p>
            <a:endParaRPr lang="fr-FR" dirty="0"/>
          </a:p>
        </p:txBody>
      </p:sp>
      <p:sp>
        <p:nvSpPr>
          <p:cNvPr id="15"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chemeClr val="tx1">
                    <a:lumMod val="75000"/>
                    <a:lumOff val="25000"/>
                  </a:schemeClr>
                </a:solidFill>
              </a:rPr>
              <a:t>16/12/2018</a:t>
            </a:r>
          </a:p>
          <a:p>
            <a:endParaRPr lang="fr-FR" dirty="0"/>
          </a:p>
        </p:txBody>
      </p:sp>
      <p:pic>
        <p:nvPicPr>
          <p:cNvPr id="16" name="Image 10" descr="2017_MEN_horizontal_logo.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66933" y="6132905"/>
            <a:ext cx="14636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9642489"/>
      </p:ext>
    </p:extLst>
  </p:cSld>
  <p:clrMap bg1="lt1" tx1="dk1" bg2="lt2" tx2="dk2" accent1="accent1" accent2="accent2" accent3="accent3" accent4="accent4" accent5="accent5" accent6="accent6" hlink="hlink" folHlink="folHlink"/>
  <p:sldLayoutIdLst>
    <p:sldLayoutId id="2147483660" r:id="rId1"/>
    <p:sldLayoutId id="2147483675" r:id="rId2"/>
  </p:sldLayoutIdLst>
  <p:timing>
    <p:tnLst>
      <p:par>
        <p:cTn id="1" dur="indefinite" restart="never" nodeType="tmRoot"/>
      </p:par>
    </p:tnLst>
  </p:timing>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DA0D57"/>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 15" descr="Psup_PPT_0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1095183" y="697997"/>
            <a:ext cx="7781697" cy="200632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095182" y="2704320"/>
            <a:ext cx="7781697" cy="1180729"/>
          </a:xfrm>
          <a:prstGeom prst="rect">
            <a:avLst/>
          </a:prstGeom>
        </p:spPr>
        <p:txBody>
          <a:bodyPr vert="horz" lIns="91440" tIns="45720" rIns="91440" bIns="45720" rtlCol="0">
            <a:normAutofit/>
          </a:bodyPr>
          <a:lstStyle/>
          <a:p>
            <a:pPr lvl="0"/>
            <a:r>
              <a:rPr lang="fr-FR" dirty="0" smtClean="0"/>
              <a:t>CLIQUEZ POUR MODIFIER </a:t>
            </a:r>
            <a:br>
              <a:rPr lang="fr-FR" dirty="0" smtClean="0"/>
            </a:br>
            <a:r>
              <a:rPr lang="fr-FR" dirty="0" smtClean="0"/>
              <a:t>LES STYLES DU TEXTE DU MASQUE</a:t>
            </a:r>
          </a:p>
          <a:p>
            <a:pPr lvl="0"/>
            <a:endParaRPr lang="fr-FR" dirty="0" smtClean="0"/>
          </a:p>
        </p:txBody>
      </p:sp>
      <p:cxnSp>
        <p:nvCxnSpPr>
          <p:cNvPr id="14" name="Connecteur droit 13"/>
          <p:cNvCxnSpPr/>
          <p:nvPr userDrawn="1"/>
        </p:nvCxnSpPr>
        <p:spPr>
          <a:xfrm>
            <a:off x="1271451" y="2316482"/>
            <a:ext cx="5965372" cy="0"/>
          </a:xfrm>
          <a:prstGeom prst="line">
            <a:avLst/>
          </a:prstGeom>
          <a:ln w="19050" cmpd="sng">
            <a:solidFill>
              <a:srgbClr val="E3C937"/>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9" name="Ellipse 18"/>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16/12/2018</a:t>
            </a:r>
          </a:p>
          <a:p>
            <a:endParaRPr lang="fr-FR" dirty="0"/>
          </a:p>
        </p:txBody>
      </p:sp>
      <p:cxnSp>
        <p:nvCxnSpPr>
          <p:cNvPr id="22" name="Connecteur droit 21"/>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3" name="Espace réservé du numéro de diapositive 5"/>
          <p:cNvSpPr>
            <a:spLocks noGrp="1"/>
          </p:cNvSpPr>
          <p:nvPr>
            <p:ph type="sldNum" sz="quarter" idx="4"/>
          </p:nvPr>
        </p:nvSpPr>
        <p:spPr>
          <a:xfrm>
            <a:off x="8346839" y="6285506"/>
            <a:ext cx="366744" cy="268049"/>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1917411295"/>
      </p:ext>
    </p:extLst>
  </p:cSld>
  <p:clrMap bg1="lt1" tx1="dk1" bg2="lt2" tx2="dk2" accent1="accent1" accent2="accent2" accent3="accent3" accent4="accent4" accent5="accent5" accent6="accent6" hlink="hlink" folHlink="folHlink"/>
  <p:sldLayoutIdLst>
    <p:sldLayoutId id="2147483679" r:id="rId1"/>
  </p:sldLayoutIdLst>
  <p:timing>
    <p:tnLst>
      <p:par>
        <p:cTn id="1" dur="indefinite" restart="never" nodeType="tmRoot"/>
      </p:par>
    </p:tnLst>
  </p:timing>
  <p:hf hdr="0"/>
  <p:txStyles>
    <p:titleStyle>
      <a:lvl1pPr algn="l" defTabSz="457200" rtl="0" eaLnBrk="1" latinLnBrk="0" hangingPunct="1">
        <a:spcBef>
          <a:spcPct val="0"/>
        </a:spcBef>
        <a:buNone/>
        <a:defRPr sz="3800" kern="1200">
          <a:solidFill>
            <a:srgbClr val="3D566E"/>
          </a:solidFill>
          <a:latin typeface="+mj-lt"/>
          <a:ea typeface="+mj-ea"/>
          <a:cs typeface="+mj-cs"/>
        </a:defRPr>
      </a:lvl1pPr>
    </p:titleStyle>
    <p:bodyStyle>
      <a:lvl1pPr marL="0" indent="0" algn="l" defTabSz="457200" rtl="0" eaLnBrk="1" latinLnBrk="0" hangingPunct="1">
        <a:spcBef>
          <a:spcPct val="20000"/>
        </a:spcBef>
        <a:buFont typeface="Arial"/>
        <a:buNone/>
        <a:defRPr sz="3800" kern="1200">
          <a:solidFill>
            <a:srgbClr val="8B97A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 15" descr="Psup_PPT_0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1095183" y="697997"/>
            <a:ext cx="7781697" cy="200632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095182" y="2704320"/>
            <a:ext cx="7781697" cy="1180729"/>
          </a:xfrm>
          <a:prstGeom prst="rect">
            <a:avLst/>
          </a:prstGeom>
        </p:spPr>
        <p:txBody>
          <a:bodyPr vert="horz" lIns="91440" tIns="45720" rIns="91440" bIns="45720" rtlCol="0">
            <a:normAutofit/>
          </a:bodyPr>
          <a:lstStyle/>
          <a:p>
            <a:pPr lvl="0"/>
            <a:r>
              <a:rPr lang="fr-FR" dirty="0" smtClean="0"/>
              <a:t>CLIQUEZ POUR MODIFIER </a:t>
            </a:r>
            <a:br>
              <a:rPr lang="fr-FR" dirty="0" smtClean="0"/>
            </a:br>
            <a:r>
              <a:rPr lang="fr-FR" dirty="0" smtClean="0"/>
              <a:t>LES STYLES DU TEXTE DU MASQUE</a:t>
            </a:r>
          </a:p>
          <a:p>
            <a:pPr lvl="0"/>
            <a:endParaRPr lang="fr-FR" dirty="0" smtClean="0"/>
          </a:p>
        </p:txBody>
      </p:sp>
      <p:cxnSp>
        <p:nvCxnSpPr>
          <p:cNvPr id="14" name="Connecteur droit 13"/>
          <p:cNvCxnSpPr/>
          <p:nvPr userDrawn="1"/>
        </p:nvCxnSpPr>
        <p:spPr>
          <a:xfrm>
            <a:off x="1271451" y="2316482"/>
            <a:ext cx="5965372" cy="0"/>
          </a:xfrm>
          <a:prstGeom prst="line">
            <a:avLst/>
          </a:prstGeom>
          <a:ln w="19050" cmpd="sng">
            <a:solidFill>
              <a:srgbClr val="E3C937"/>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9" name="Ellipse 18"/>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JJ/MM/AAAA</a:t>
            </a:r>
          </a:p>
          <a:p>
            <a:endParaRPr lang="fr-FR" dirty="0">
              <a:solidFill>
                <a:prstClr val="black">
                  <a:tint val="75000"/>
                </a:prstClr>
              </a:solidFill>
            </a:endParaRPr>
          </a:p>
        </p:txBody>
      </p:sp>
      <p:cxnSp>
        <p:nvCxnSpPr>
          <p:cNvPr id="22" name="Connecteur droit 21"/>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3" name="Espace réservé du numéro de diapositive 5"/>
          <p:cNvSpPr>
            <a:spLocks noGrp="1"/>
          </p:cNvSpPr>
          <p:nvPr>
            <p:ph type="sldNum" sz="quarter" idx="4"/>
          </p:nvPr>
        </p:nvSpPr>
        <p:spPr>
          <a:xfrm>
            <a:off x="8346839" y="6285506"/>
            <a:ext cx="366744" cy="268049"/>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2430950710"/>
      </p:ext>
    </p:extLst>
  </p:cSld>
  <p:clrMap bg1="lt1" tx1="dk1" bg2="lt2" tx2="dk2" accent1="accent1" accent2="accent2" accent3="accent3" accent4="accent4" accent5="accent5" accent6="accent6" hlink="hlink" folHlink="folHlink"/>
  <p:sldLayoutIdLst>
    <p:sldLayoutId id="2147483688" r:id="rId1"/>
  </p:sldLayoutIdLst>
  <p:timing>
    <p:tnLst>
      <p:par>
        <p:cTn id="1" dur="indefinite" restart="never" nodeType="tmRoot"/>
      </p:par>
    </p:tnLst>
  </p:timing>
  <p:hf hdr="0"/>
  <p:txStyles>
    <p:titleStyle>
      <a:lvl1pPr algn="l" defTabSz="457200" rtl="0" eaLnBrk="1" latinLnBrk="0" hangingPunct="1">
        <a:spcBef>
          <a:spcPct val="0"/>
        </a:spcBef>
        <a:buNone/>
        <a:defRPr sz="3800" kern="1200">
          <a:solidFill>
            <a:srgbClr val="3D566E"/>
          </a:solidFill>
          <a:latin typeface="+mj-lt"/>
          <a:ea typeface="+mj-ea"/>
          <a:cs typeface="+mj-cs"/>
        </a:defRPr>
      </a:lvl1pPr>
    </p:titleStyle>
    <p:bodyStyle>
      <a:lvl1pPr marL="0" indent="0" algn="l" defTabSz="457200" rtl="0" eaLnBrk="1" latinLnBrk="0" hangingPunct="1">
        <a:spcBef>
          <a:spcPct val="20000"/>
        </a:spcBef>
        <a:buFont typeface="Arial"/>
        <a:buNone/>
        <a:defRPr sz="3800" kern="1200">
          <a:solidFill>
            <a:srgbClr val="8B97A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 15" descr="Psup_PPT_0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1095183" y="697997"/>
            <a:ext cx="7781697" cy="200632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095182" y="2704320"/>
            <a:ext cx="7781697" cy="1180729"/>
          </a:xfrm>
          <a:prstGeom prst="rect">
            <a:avLst/>
          </a:prstGeom>
        </p:spPr>
        <p:txBody>
          <a:bodyPr vert="horz" lIns="91440" tIns="45720" rIns="91440" bIns="45720" rtlCol="0">
            <a:normAutofit/>
          </a:bodyPr>
          <a:lstStyle/>
          <a:p>
            <a:pPr lvl="0"/>
            <a:r>
              <a:rPr lang="fr-FR" dirty="0" smtClean="0"/>
              <a:t>CLIQUEZ POUR MODIFIER </a:t>
            </a:r>
            <a:br>
              <a:rPr lang="fr-FR" dirty="0" smtClean="0"/>
            </a:br>
            <a:r>
              <a:rPr lang="fr-FR" dirty="0" smtClean="0"/>
              <a:t>LES STYLES DU TEXTE DU MASQUE</a:t>
            </a:r>
          </a:p>
          <a:p>
            <a:pPr lvl="0"/>
            <a:endParaRPr lang="fr-FR" dirty="0" smtClean="0"/>
          </a:p>
        </p:txBody>
      </p:sp>
      <p:cxnSp>
        <p:nvCxnSpPr>
          <p:cNvPr id="14" name="Connecteur droit 13"/>
          <p:cNvCxnSpPr/>
          <p:nvPr userDrawn="1"/>
        </p:nvCxnSpPr>
        <p:spPr>
          <a:xfrm>
            <a:off x="1271451" y="2316482"/>
            <a:ext cx="5965372" cy="0"/>
          </a:xfrm>
          <a:prstGeom prst="line">
            <a:avLst/>
          </a:prstGeom>
          <a:ln w="19050" cmpd="sng">
            <a:solidFill>
              <a:srgbClr val="E3C937"/>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9" name="Ellipse 18"/>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JJ/MM/AAAA</a:t>
            </a:r>
          </a:p>
          <a:p>
            <a:endParaRPr lang="fr-FR" dirty="0">
              <a:solidFill>
                <a:prstClr val="black">
                  <a:tint val="75000"/>
                </a:prstClr>
              </a:solidFill>
            </a:endParaRPr>
          </a:p>
        </p:txBody>
      </p:sp>
      <p:cxnSp>
        <p:nvCxnSpPr>
          <p:cNvPr id="22" name="Connecteur droit 21"/>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3" name="Espace réservé du numéro de diapositive 5"/>
          <p:cNvSpPr>
            <a:spLocks noGrp="1"/>
          </p:cNvSpPr>
          <p:nvPr>
            <p:ph type="sldNum" sz="quarter" idx="4"/>
          </p:nvPr>
        </p:nvSpPr>
        <p:spPr>
          <a:xfrm>
            <a:off x="8346839" y="6285506"/>
            <a:ext cx="366744" cy="268049"/>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2430950710"/>
      </p:ext>
    </p:extLst>
  </p:cSld>
  <p:clrMap bg1="lt1" tx1="dk1" bg2="lt2" tx2="dk2" accent1="accent1" accent2="accent2" accent3="accent3" accent4="accent4" accent5="accent5" accent6="accent6" hlink="hlink" folHlink="folHlink"/>
  <p:sldLayoutIdLst>
    <p:sldLayoutId id="2147483690" r:id="rId1"/>
  </p:sldLayoutIdLst>
  <p:timing>
    <p:tnLst>
      <p:par>
        <p:cTn id="1" dur="indefinite" restart="never" nodeType="tmRoot"/>
      </p:par>
    </p:tnLst>
  </p:timing>
  <p:hf hdr="0"/>
  <p:txStyles>
    <p:titleStyle>
      <a:lvl1pPr algn="l" defTabSz="457200" rtl="0" eaLnBrk="1" latinLnBrk="0" hangingPunct="1">
        <a:spcBef>
          <a:spcPct val="0"/>
        </a:spcBef>
        <a:buNone/>
        <a:defRPr sz="3800" kern="1200">
          <a:solidFill>
            <a:srgbClr val="3D566E"/>
          </a:solidFill>
          <a:latin typeface="+mj-lt"/>
          <a:ea typeface="+mj-ea"/>
          <a:cs typeface="+mj-cs"/>
        </a:defRPr>
      </a:lvl1pPr>
    </p:titleStyle>
    <p:bodyStyle>
      <a:lvl1pPr marL="0" indent="0" algn="l" defTabSz="457200" rtl="0" eaLnBrk="1" latinLnBrk="0" hangingPunct="1">
        <a:spcBef>
          <a:spcPct val="20000"/>
        </a:spcBef>
        <a:buFont typeface="Arial"/>
        <a:buNone/>
        <a:defRPr sz="3800" kern="1200">
          <a:solidFill>
            <a:srgbClr val="8B97A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16/12/2018</a:t>
            </a:r>
          </a:p>
          <a:p>
            <a:endParaRPr lang="fr-FR" dirty="0">
              <a:solidFill>
                <a:prstClr val="black">
                  <a:tint val="75000"/>
                </a:prstClr>
              </a:solidFill>
            </a:endParaRPr>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933234090"/>
      </p:ext>
    </p:extLst>
  </p:cSld>
  <p:clrMap bg1="lt1" tx1="dk1" bg2="lt2" tx2="dk2" accent1="accent1" accent2="accent2" accent3="accent3" accent4="accent4" accent5="accent5" accent6="accent6" hlink="hlink" folHlink="folHlink"/>
  <p:sldLayoutIdLst>
    <p:sldLayoutId id="2147483692" r:id="rId1"/>
    <p:sldLayoutId id="2147483693"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age 4" descr="Psup_PPT_02.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240360"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24036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8" name="Ellipse 17"/>
          <p:cNvSpPr/>
          <p:nvPr userDrawn="1"/>
        </p:nvSpPr>
        <p:spPr>
          <a:xfrm>
            <a:off x="8405821" y="6292298"/>
            <a:ext cx="261257" cy="261257"/>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JJ/MM/AAAA</a:t>
            </a:r>
          </a:p>
          <a:p>
            <a:endParaRPr lang="fr-FR" dirty="0">
              <a:solidFill>
                <a:srgbClr val="FF3333">
                  <a:tint val="75000"/>
                </a:srgbClr>
              </a:solidFill>
            </a:endParaRPr>
          </a:p>
        </p:txBody>
      </p:sp>
      <p:cxnSp>
        <p:nvCxnSpPr>
          <p:cNvPr id="23" name="Connecteur droit 22"/>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8906306"/>
      </p:ext>
    </p:extLst>
  </p:cSld>
  <p:clrMap bg1="lt1" tx1="dk1" bg2="lt2" tx2="dk2" accent1="accent1" accent2="accent2" accent3="accent3" accent4="accent4" accent5="accent5" accent6="accent6" hlink="hlink" folHlink="folHlink"/>
  <p:sldLayoutIdLst>
    <p:sldLayoutId id="2147483695" r:id="rId1"/>
    <p:sldLayoutId id="2147483696"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chemeClr val="tx1"/>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chemeClr val="tx1"/>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16/12/2018</a:t>
            </a:r>
          </a:p>
          <a:p>
            <a:endParaRPr lang="fr-FR" dirty="0">
              <a:solidFill>
                <a:prstClr val="black">
                  <a:tint val="75000"/>
                </a:prstClr>
              </a:solidFill>
            </a:endParaRPr>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321924093"/>
      </p:ext>
    </p:extLst>
  </p:cSld>
  <p:clrMap bg1="lt1" tx1="dk1" bg2="lt2" tx2="dk2" accent1="accent1" accent2="accent2" accent3="accent3" accent4="accent4" accent5="accent5" accent6="accent6" hlink="hlink" folHlink="folHlink"/>
  <p:sldLayoutIdLst>
    <p:sldLayoutId id="2147483698" r:id="rId1"/>
    <p:sldLayoutId id="2147483699"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hyperlink" Target="http://www.messervices.etudiant.gouv.fr/" TargetMode="Externa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Psup_PPT_01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03"/>
            <a:ext cx="9229283" cy="6920423"/>
          </a:xfrm>
          <a:prstGeom prst="rect">
            <a:avLst/>
          </a:prstGeom>
        </p:spPr>
      </p:pic>
    </p:spTree>
    <p:extLst>
      <p:ext uri="{BB962C8B-B14F-4D97-AF65-F5344CB8AC3E}">
        <p14:creationId xmlns:p14="http://schemas.microsoft.com/office/powerpoint/2010/main" val="17666026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Terminales2018-2019.FR </a:t>
            </a:r>
            <a:endParaRPr lang="fr-FR" dirty="0"/>
          </a:p>
        </p:txBody>
      </p:sp>
      <p:sp>
        <p:nvSpPr>
          <p:cNvPr id="3" name="Espace réservé du texte 2"/>
          <p:cNvSpPr>
            <a:spLocks noGrp="1"/>
          </p:cNvSpPr>
          <p:nvPr>
            <p:ph type="body" sz="quarter" idx="13"/>
          </p:nvPr>
        </p:nvSpPr>
        <p:spPr>
          <a:xfrm>
            <a:off x="426718" y="1389410"/>
            <a:ext cx="2998870" cy="4705288"/>
          </a:xfrm>
        </p:spPr>
        <p:txBody>
          <a:bodyPr>
            <a:normAutofit fontScale="70000" lnSpcReduction="20000"/>
          </a:bodyPr>
          <a:lstStyle/>
          <a:p>
            <a:pPr marL="0" indent="0">
              <a:buNone/>
            </a:pPr>
            <a:r>
              <a:rPr lang="fr-FR" sz="2600" b="1" dirty="0" smtClean="0">
                <a:solidFill>
                  <a:srgbClr val="F28E65"/>
                </a:solidFill>
              </a:rPr>
              <a:t>Un site dédié à l’orientation </a:t>
            </a:r>
          </a:p>
          <a:p>
            <a:pPr marL="0" indent="0">
              <a:buNone/>
            </a:pPr>
            <a:endParaRPr lang="fr-FR" b="1" dirty="0" smtClean="0"/>
          </a:p>
          <a:p>
            <a:r>
              <a:rPr lang="fr-FR" b="1" dirty="0" smtClean="0"/>
              <a:t>Découvrir </a:t>
            </a:r>
            <a:r>
              <a:rPr lang="fr-FR" b="1" dirty="0"/>
              <a:t>les filières de formation de l’enseignement supérieur</a:t>
            </a:r>
            <a:br>
              <a:rPr lang="fr-FR" b="1" dirty="0"/>
            </a:br>
            <a:r>
              <a:rPr lang="fr-FR" b="1" dirty="0"/>
              <a:t> </a:t>
            </a:r>
            <a:endParaRPr lang="fr-FR" dirty="0"/>
          </a:p>
          <a:p>
            <a:r>
              <a:rPr lang="fr-FR" b="1" dirty="0"/>
              <a:t>Comprendre le contenu des formations, les connaissances et compétences attendues</a:t>
            </a:r>
            <a:br>
              <a:rPr lang="fr-FR" b="1" dirty="0"/>
            </a:br>
            <a:endParaRPr lang="fr-FR" dirty="0"/>
          </a:p>
          <a:p>
            <a:r>
              <a:rPr lang="fr-FR" b="1" dirty="0"/>
              <a:t>Découvrir des métiers et les parcours jusqu’à l’insertion professionnelle</a:t>
            </a:r>
            <a:br>
              <a:rPr lang="fr-FR" b="1" dirty="0"/>
            </a:br>
            <a:r>
              <a:rPr lang="fr-FR" b="1" dirty="0"/>
              <a:t> </a:t>
            </a:r>
            <a:endParaRPr lang="fr-FR" dirty="0"/>
          </a:p>
          <a:p>
            <a:r>
              <a:rPr lang="fr-FR" b="1" dirty="0"/>
              <a:t>Connaître les caractéristiques des filières les plus demandées </a:t>
            </a:r>
            <a:r>
              <a:rPr lang="fr-FR" dirty="0"/>
              <a:t>(STAPS, Droit, Psychologie, PACES…) et </a:t>
            </a:r>
            <a:r>
              <a:rPr lang="fr-FR" b="1" dirty="0"/>
              <a:t>les opportunités des filières d’avenir</a:t>
            </a:r>
            <a:r>
              <a:rPr lang="fr-FR" dirty="0"/>
              <a:t/>
            </a:r>
            <a:br>
              <a:rPr lang="fr-FR" dirty="0"/>
            </a:br>
            <a:endParaRPr lang="fr-FR" dirty="0"/>
          </a:p>
          <a:p>
            <a:r>
              <a:rPr lang="fr-FR" b="1" dirty="0"/>
              <a:t>Échanger</a:t>
            </a:r>
            <a:r>
              <a:rPr lang="fr-FR" dirty="0"/>
              <a:t> par chat, mail ou téléphone avec des </a:t>
            </a:r>
            <a:r>
              <a:rPr lang="fr-FR"/>
              <a:t>conseillers </a:t>
            </a: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10</a:t>
            </a:fld>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2008" y="1771650"/>
            <a:ext cx="4981575" cy="331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73027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 informations pour CONSTRUIRE son projet d’orientation sur Parcoursup.fr </a:t>
            </a:r>
            <a:endParaRPr lang="fr-FR" dirty="0"/>
          </a:p>
        </p:txBody>
      </p:sp>
      <p:sp>
        <p:nvSpPr>
          <p:cNvPr id="3" name="Espace réservé du texte 2"/>
          <p:cNvSpPr>
            <a:spLocks noGrp="1"/>
          </p:cNvSpPr>
          <p:nvPr>
            <p:ph type="body" sz="quarter" idx="13"/>
          </p:nvPr>
        </p:nvSpPr>
        <p:spPr>
          <a:xfrm>
            <a:off x="257175" y="1307307"/>
            <a:ext cx="8329475" cy="4864596"/>
          </a:xfrm>
        </p:spPr>
        <p:txBody>
          <a:bodyPr>
            <a:normAutofit/>
          </a:bodyPr>
          <a:lstStyle/>
          <a:p>
            <a:pPr marL="0" indent="0">
              <a:buNone/>
            </a:pPr>
            <a:r>
              <a:rPr lang="fr-FR" sz="2400" b="1" dirty="0"/>
              <a:t>L</a:t>
            </a:r>
            <a:r>
              <a:rPr lang="fr-FR" sz="2400" b="1" dirty="0" smtClean="0"/>
              <a:t>e site d’information Parcoursup.fr :</a:t>
            </a:r>
          </a:p>
          <a:p>
            <a:pPr lvl="1"/>
            <a:r>
              <a:rPr lang="fr-FR" sz="2200" b="1" dirty="0" smtClean="0"/>
              <a:t> </a:t>
            </a:r>
            <a:r>
              <a:rPr lang="fr-FR" sz="2200" b="1" dirty="0" smtClean="0">
                <a:solidFill>
                  <a:srgbClr val="F28E65"/>
                </a:solidFill>
              </a:rPr>
              <a:t>pour s’informer</a:t>
            </a:r>
            <a:r>
              <a:rPr lang="fr-FR" sz="1900" b="1" dirty="0" smtClean="0">
                <a:solidFill>
                  <a:srgbClr val="F28E65"/>
                </a:solidFill>
              </a:rPr>
              <a:t> </a:t>
            </a:r>
            <a:r>
              <a:rPr lang="fr-FR" sz="2200" b="1" dirty="0" smtClean="0">
                <a:solidFill>
                  <a:srgbClr val="F28E65"/>
                </a:solidFill>
              </a:rPr>
              <a:t>sur le déroulement de chaque étape de la procédure</a:t>
            </a:r>
            <a:r>
              <a:rPr lang="fr-FR" sz="1900" b="1" dirty="0" smtClean="0"/>
              <a:t>, </a:t>
            </a:r>
            <a:r>
              <a:rPr lang="fr-FR" sz="1900" dirty="0" smtClean="0"/>
              <a:t>de l’inscription sur la plateforme à l’admission dans la formation choisie</a:t>
            </a:r>
          </a:p>
          <a:p>
            <a:pPr marL="457200" lvl="1" indent="0">
              <a:buNone/>
            </a:pPr>
            <a:endParaRPr lang="fr-FR" sz="1200" b="1" dirty="0"/>
          </a:p>
          <a:p>
            <a:pPr lvl="1"/>
            <a:r>
              <a:rPr lang="fr-FR" sz="2200" b="1" dirty="0" smtClean="0"/>
              <a:t> </a:t>
            </a:r>
            <a:r>
              <a:rPr lang="fr-FR" sz="2200" b="1" dirty="0" smtClean="0">
                <a:solidFill>
                  <a:srgbClr val="F28E65"/>
                </a:solidFill>
              </a:rPr>
              <a:t>pour consulter les formations disponibles </a:t>
            </a:r>
            <a:r>
              <a:rPr lang="fr-FR" sz="1900" dirty="0" smtClean="0"/>
              <a:t>via un moteur de recherche amélioré permettant d’accéder à </a:t>
            </a:r>
            <a:r>
              <a:rPr lang="fr-FR" sz="2200" b="1" dirty="0" smtClean="0"/>
              <a:t>plus de 14 000 formations </a:t>
            </a:r>
            <a:endParaRPr lang="fr-FR" sz="2200" b="1" dirty="0"/>
          </a:p>
          <a:p>
            <a:pPr marL="969963" lvl="2" indent="-342900">
              <a:buFont typeface="Arial" panose="020B0604020202020204" pitchFamily="34" charset="0"/>
              <a:buChar char="•"/>
            </a:pPr>
            <a:r>
              <a:rPr lang="fr-FR" sz="1700" b="1" dirty="0" smtClean="0"/>
              <a:t>L’essentiel des formations sont désormais disponibles sur Parcoursup</a:t>
            </a:r>
            <a:r>
              <a:rPr lang="fr-FR" sz="1700" b="1" dirty="0"/>
              <a:t> (BTS, IUT, </a:t>
            </a:r>
            <a:r>
              <a:rPr lang="fr-FR" sz="1700" b="1" dirty="0" smtClean="0"/>
              <a:t>Licences, écoles, IFSI, EFTS …) et y compris des formations en apprentissage</a:t>
            </a:r>
          </a:p>
          <a:p>
            <a:pPr marL="969963" lvl="2" indent="-342900">
              <a:buFont typeface="Arial" panose="020B0604020202020204" pitchFamily="34" charset="0"/>
              <a:buChar char="•"/>
            </a:pPr>
            <a:r>
              <a:rPr lang="fr-FR" sz="1700" b="1" dirty="0" smtClean="0"/>
              <a:t>Parmi les nouvelles formations cette année : </a:t>
            </a:r>
          </a:p>
          <a:p>
            <a:pPr lvl="2"/>
            <a:r>
              <a:rPr lang="fr-FR" sz="1700" b="1" dirty="0"/>
              <a:t>	</a:t>
            </a:r>
            <a:r>
              <a:rPr lang="fr-FR" sz="1700" dirty="0"/>
              <a:t>- </a:t>
            </a:r>
            <a:r>
              <a:rPr lang="fr-FR" sz="1700" dirty="0" smtClean="0"/>
              <a:t>Les </a:t>
            </a:r>
            <a:r>
              <a:rPr lang="fr-FR" sz="1700" dirty="0"/>
              <a:t>IFSI :</a:t>
            </a:r>
            <a:r>
              <a:rPr lang="fr-FR" sz="1700" dirty="0" smtClean="0"/>
              <a:t> </a:t>
            </a:r>
            <a:r>
              <a:rPr lang="fr-FR" sz="1700" dirty="0"/>
              <a:t>i</a:t>
            </a:r>
            <a:r>
              <a:rPr lang="fr-FR" sz="1700" dirty="0" smtClean="0"/>
              <a:t>nstituts </a:t>
            </a:r>
            <a:r>
              <a:rPr lang="fr-FR" sz="1700" dirty="0"/>
              <a:t>de Formation en Soins Infirmiers</a:t>
            </a:r>
          </a:p>
          <a:p>
            <a:pPr marL="0" indent="0">
              <a:buNone/>
            </a:pPr>
            <a:r>
              <a:rPr lang="fr-FR" sz="1700" dirty="0"/>
              <a:t>	</a:t>
            </a:r>
            <a:r>
              <a:rPr lang="fr-FR" sz="1700" dirty="0" smtClean="0"/>
              <a:t>	- Les EFTS : Etablissements de Formation au Travail </a:t>
            </a:r>
            <a:r>
              <a:rPr lang="fr-FR" sz="1700" dirty="0"/>
              <a:t>s</a:t>
            </a:r>
            <a:r>
              <a:rPr lang="fr-FR" sz="1700" dirty="0" smtClean="0"/>
              <a:t>ocial</a:t>
            </a:r>
          </a:p>
          <a:p>
            <a:pPr marL="0" indent="0">
              <a:buNone/>
            </a:pPr>
            <a:endParaRPr lang="fr-FR" sz="1500" b="1"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11</a:t>
            </a:fld>
            <a:endParaRPr lang="fr-FR" dirty="0"/>
          </a:p>
        </p:txBody>
      </p:sp>
      <p:sp>
        <p:nvSpPr>
          <p:cNvPr id="6" name="Rectangle à coins arrondis 5"/>
          <p:cNvSpPr/>
          <p:nvPr/>
        </p:nvSpPr>
        <p:spPr>
          <a:xfrm>
            <a:off x="570015" y="5391396"/>
            <a:ext cx="8143567" cy="708077"/>
          </a:xfrm>
          <a:prstGeom prst="round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2"/>
            <a:r>
              <a:rPr lang="fr-FR" sz="1600" dirty="0">
                <a:solidFill>
                  <a:srgbClr val="3D566E"/>
                </a:solidFill>
              </a:rPr>
              <a:t>Certaines formations sont </a:t>
            </a:r>
            <a:r>
              <a:rPr lang="fr-FR" sz="1600" dirty="0" smtClean="0">
                <a:solidFill>
                  <a:srgbClr val="3D566E"/>
                </a:solidFill>
              </a:rPr>
              <a:t>encore, pour cette année, hors </a:t>
            </a:r>
            <a:r>
              <a:rPr lang="fr-FR" sz="1600" dirty="0">
                <a:solidFill>
                  <a:srgbClr val="3D566E"/>
                </a:solidFill>
              </a:rPr>
              <a:t>Parcoursup </a:t>
            </a:r>
            <a:r>
              <a:rPr lang="fr-FR" sz="1600" dirty="0" smtClean="0">
                <a:solidFill>
                  <a:srgbClr val="3D566E"/>
                </a:solidFill>
              </a:rPr>
              <a:t>: université </a:t>
            </a:r>
            <a:r>
              <a:rPr lang="fr-FR" sz="1600" dirty="0">
                <a:solidFill>
                  <a:srgbClr val="3D566E"/>
                </a:solidFill>
              </a:rPr>
              <a:t>Paris Dauphine, sciences Po Paris et IEP, certaines écoles de commerce et d’ingénieur, etc</a:t>
            </a:r>
            <a:r>
              <a:rPr lang="fr-FR" sz="1600" dirty="0" smtClean="0">
                <a:solidFill>
                  <a:srgbClr val="3D566E"/>
                </a:solidFill>
              </a:rPr>
              <a:t>. </a:t>
            </a:r>
          </a:p>
          <a:p>
            <a:pPr marL="0" lvl="2"/>
            <a:r>
              <a:rPr lang="fr-FR" sz="1500" dirty="0" smtClean="0">
                <a:solidFill>
                  <a:srgbClr val="FF0000"/>
                </a:solidFill>
              </a:rPr>
              <a:t>&gt;</a:t>
            </a:r>
            <a:r>
              <a:rPr lang="fr-FR" sz="1500" dirty="0" smtClean="0">
                <a:solidFill>
                  <a:srgbClr val="3D566E"/>
                </a:solidFill>
              </a:rPr>
              <a:t> Contacter </a:t>
            </a:r>
            <a:r>
              <a:rPr lang="fr-FR" sz="1500" dirty="0">
                <a:solidFill>
                  <a:srgbClr val="3D566E"/>
                </a:solidFill>
              </a:rPr>
              <a:t>directement ces </a:t>
            </a:r>
            <a:r>
              <a:rPr lang="fr-FR" sz="1500" dirty="0" smtClean="0">
                <a:solidFill>
                  <a:srgbClr val="3D566E"/>
                </a:solidFill>
              </a:rPr>
              <a:t>établissements et vérifier </a:t>
            </a:r>
            <a:r>
              <a:rPr lang="fr-FR" sz="1500" dirty="0">
                <a:solidFill>
                  <a:srgbClr val="3D566E"/>
                </a:solidFill>
              </a:rPr>
              <a:t>les modalités d’admission</a:t>
            </a:r>
          </a:p>
        </p:txBody>
      </p:sp>
      <p:sp>
        <p:nvSpPr>
          <p:cNvPr id="7" name="Ellipse 6"/>
          <p:cNvSpPr/>
          <p:nvPr/>
        </p:nvSpPr>
        <p:spPr>
          <a:xfrm rot="606903">
            <a:off x="7174690" y="986401"/>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Depuis le 20 décembre</a:t>
            </a:r>
            <a:endParaRPr lang="fr-FR" sz="1600" b="1" dirty="0"/>
          </a:p>
        </p:txBody>
      </p:sp>
    </p:spTree>
    <p:extLst>
      <p:ext uri="{BB962C8B-B14F-4D97-AF65-F5344CB8AC3E}">
        <p14:creationId xmlns:p14="http://schemas.microsoft.com/office/powerpoint/2010/main" val="9998988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 informations pour CONSTRUIRE son </a:t>
            </a:r>
            <a:r>
              <a:rPr lang="fr-FR" dirty="0"/>
              <a:t>projet d’orientation sur Parcoursup.fr </a:t>
            </a:r>
          </a:p>
        </p:txBody>
      </p:sp>
      <p:sp>
        <p:nvSpPr>
          <p:cNvPr id="3" name="Espace réservé du texte 2"/>
          <p:cNvSpPr>
            <a:spLocks noGrp="1"/>
          </p:cNvSpPr>
          <p:nvPr>
            <p:ph type="body" sz="quarter" idx="13"/>
          </p:nvPr>
        </p:nvSpPr>
        <p:spPr>
          <a:xfrm>
            <a:off x="251993" y="1316708"/>
            <a:ext cx="8159932" cy="4727836"/>
          </a:xfrm>
        </p:spPr>
        <p:txBody>
          <a:bodyPr>
            <a:normAutofit fontScale="92500" lnSpcReduction="20000"/>
          </a:bodyPr>
          <a:lstStyle/>
          <a:p>
            <a:pPr marL="0" indent="0">
              <a:buNone/>
              <a:defRPr/>
            </a:pPr>
            <a:r>
              <a:rPr lang="fr-FR" b="1" dirty="0" smtClean="0"/>
              <a:t>Une </a:t>
            </a:r>
            <a:r>
              <a:rPr lang="fr-FR" b="1" dirty="0"/>
              <a:t>plateforme pour mieux connaître le contenu des formations </a:t>
            </a:r>
            <a:r>
              <a:rPr lang="fr-FR" b="1" dirty="0" smtClean="0"/>
              <a:t>     disponibles, identifier les débouchés professionnels et évaluer la pertinence de ses choix :</a:t>
            </a:r>
            <a:endParaRPr lang="fr-FR" sz="1600" b="1" dirty="0" smtClean="0"/>
          </a:p>
          <a:p>
            <a:pPr marL="457200" lvl="1" indent="0">
              <a:buNone/>
              <a:defRPr/>
            </a:pPr>
            <a:r>
              <a:rPr lang="fr-FR" sz="1800" b="1" dirty="0" smtClean="0"/>
              <a:t/>
            </a:r>
            <a:br>
              <a:rPr lang="fr-FR" sz="1800" b="1" dirty="0" smtClean="0"/>
            </a:br>
            <a:r>
              <a:rPr lang="fr-FR" sz="1800" b="1" dirty="0" smtClean="0"/>
              <a:t>Informations </a:t>
            </a:r>
            <a:r>
              <a:rPr lang="fr-FR" sz="1800" b="1" dirty="0"/>
              <a:t>fournies </a:t>
            </a:r>
            <a:r>
              <a:rPr lang="fr-FR" sz="1800" b="1" dirty="0" smtClean="0"/>
              <a:t>pour chaque formation dès le 20 décembre 2018 :</a:t>
            </a:r>
          </a:p>
          <a:p>
            <a:pPr lvl="1">
              <a:defRPr/>
            </a:pPr>
            <a:r>
              <a:rPr lang="fr-FR" dirty="0" smtClean="0"/>
              <a:t>Contenu et organisation des enseignements</a:t>
            </a:r>
          </a:p>
          <a:p>
            <a:pPr lvl="1">
              <a:defRPr/>
            </a:pPr>
            <a:r>
              <a:rPr lang="fr-FR" dirty="0"/>
              <a:t>C</a:t>
            </a:r>
            <a:r>
              <a:rPr lang="fr-FR" dirty="0" smtClean="0"/>
              <a:t>onnaissances et compétences attendues </a:t>
            </a:r>
          </a:p>
          <a:p>
            <a:pPr lvl="1">
              <a:defRPr/>
            </a:pPr>
            <a:r>
              <a:rPr lang="fr-FR" dirty="0" smtClean="0"/>
              <a:t>Critères généraux d’examen des vœux </a:t>
            </a:r>
          </a:p>
          <a:p>
            <a:pPr lvl="1">
              <a:defRPr/>
            </a:pPr>
            <a:r>
              <a:rPr lang="fr-FR" dirty="0" smtClean="0"/>
              <a:t>Nombre </a:t>
            </a:r>
            <a:r>
              <a:rPr lang="fr-FR" dirty="0"/>
              <a:t>de places et </a:t>
            </a:r>
            <a:r>
              <a:rPr lang="fr-FR" dirty="0" smtClean="0"/>
              <a:t>nombre </a:t>
            </a:r>
            <a:r>
              <a:rPr lang="fr-FR" dirty="0"/>
              <a:t>de vœux formulés en 2018</a:t>
            </a:r>
          </a:p>
          <a:p>
            <a:pPr lvl="1">
              <a:defRPr/>
            </a:pPr>
            <a:r>
              <a:rPr lang="fr-FR" dirty="0" smtClean="0"/>
              <a:t>Dates </a:t>
            </a:r>
            <a:r>
              <a:rPr lang="fr-FR" dirty="0"/>
              <a:t>des journées portes ouvertes ou des journées </a:t>
            </a:r>
            <a:r>
              <a:rPr lang="fr-FR" dirty="0" smtClean="0"/>
              <a:t>d’immersion</a:t>
            </a:r>
          </a:p>
          <a:p>
            <a:pPr lvl="1">
              <a:defRPr/>
            </a:pPr>
            <a:r>
              <a:rPr lang="fr-FR" dirty="0"/>
              <a:t>Contact référent </a:t>
            </a:r>
            <a:r>
              <a:rPr lang="fr-FR" dirty="0" smtClean="0"/>
              <a:t>handicap</a:t>
            </a:r>
            <a:endParaRPr lang="fr-FR" dirty="0"/>
          </a:p>
          <a:p>
            <a:pPr lvl="1">
              <a:defRPr/>
            </a:pPr>
            <a:r>
              <a:rPr lang="fr-FR" dirty="0"/>
              <a:t>Contact d’un responsable </a:t>
            </a:r>
            <a:r>
              <a:rPr lang="fr-FR" dirty="0" smtClean="0"/>
              <a:t>pédagogique </a:t>
            </a:r>
          </a:p>
          <a:p>
            <a:pPr lvl="1"/>
            <a:r>
              <a:rPr lang="fr-FR" dirty="0"/>
              <a:t>Contact d’étudiants ambassadeurs  pour échanger dans les universités et les écoles (attention : période limitée)</a:t>
            </a:r>
          </a:p>
          <a:p>
            <a:pPr lvl="2">
              <a:buClr>
                <a:srgbClr val="1B8ED9"/>
              </a:buClr>
              <a:defRPr/>
            </a:pPr>
            <a:endParaRPr lang="fr-FR" dirty="0"/>
          </a:p>
          <a:p>
            <a:pPr marL="457200" lvl="1" indent="0">
              <a:buNone/>
              <a:defRPr/>
            </a:pPr>
            <a:r>
              <a:rPr lang="fr-FR" sz="1800" b="1" dirty="0" smtClean="0"/>
              <a:t>D’autres informations fournies pour </a:t>
            </a:r>
            <a:r>
              <a:rPr lang="fr-FR" sz="1800" b="1" dirty="0"/>
              <a:t>chaque </a:t>
            </a:r>
            <a:r>
              <a:rPr lang="fr-FR" sz="1800" b="1" dirty="0" smtClean="0"/>
              <a:t>formation dès le 22 janvier 2019 :</a:t>
            </a:r>
            <a:endParaRPr lang="fr-FR" sz="1800" b="1" dirty="0"/>
          </a:p>
          <a:p>
            <a:pPr lvl="1">
              <a:defRPr/>
            </a:pPr>
            <a:r>
              <a:rPr lang="fr-FR" dirty="0"/>
              <a:t>Affichage du nombre de places proposées en </a:t>
            </a:r>
            <a:r>
              <a:rPr lang="fr-FR" dirty="0" smtClean="0"/>
              <a:t>2019</a:t>
            </a:r>
            <a:endParaRPr lang="fr-FR" dirty="0"/>
          </a:p>
          <a:p>
            <a:pPr lvl="1">
              <a:defRPr/>
            </a:pPr>
            <a:r>
              <a:rPr lang="fr-FR" dirty="0" smtClean="0"/>
              <a:t>Actualisation </a:t>
            </a:r>
            <a:r>
              <a:rPr lang="fr-FR" dirty="0"/>
              <a:t>des taux de passage en 2</a:t>
            </a:r>
            <a:r>
              <a:rPr lang="fr-FR" baseline="30000" dirty="0"/>
              <a:t>ème</a:t>
            </a:r>
            <a:r>
              <a:rPr lang="fr-FR" dirty="0"/>
              <a:t> année et de réussite selon le bac, des débouchés et des taux d’insertion </a:t>
            </a:r>
            <a:r>
              <a:rPr lang="fr-FR" dirty="0" smtClean="0"/>
              <a:t>professionnelle </a:t>
            </a:r>
          </a:p>
          <a:p>
            <a:pPr lvl="1">
              <a:defRPr/>
            </a:pPr>
            <a:r>
              <a:rPr lang="fr-FR" dirty="0" smtClean="0"/>
              <a:t>Affichage de la référence au secteur géographique (pour les licences)</a:t>
            </a: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12</a:t>
            </a:fld>
            <a:endParaRPr lang="fr-FR" dirty="0"/>
          </a:p>
        </p:txBody>
      </p:sp>
    </p:spTree>
    <p:extLst>
      <p:ext uri="{BB962C8B-B14F-4D97-AF65-F5344CB8AC3E}">
        <p14:creationId xmlns:p14="http://schemas.microsoft.com/office/powerpoint/2010/main" val="1594033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Focus sur les attendus et critères généraux d’examen des vœux </a:t>
            </a:r>
            <a:endParaRPr lang="fr-FR" dirty="0"/>
          </a:p>
        </p:txBody>
      </p:sp>
      <p:sp>
        <p:nvSpPr>
          <p:cNvPr id="3" name="Espace réservé du texte 2"/>
          <p:cNvSpPr>
            <a:spLocks noGrp="1"/>
          </p:cNvSpPr>
          <p:nvPr>
            <p:ph type="body" sz="quarter" idx="13"/>
          </p:nvPr>
        </p:nvSpPr>
        <p:spPr>
          <a:xfrm>
            <a:off x="426718" y="1281083"/>
            <a:ext cx="8159932" cy="4598988"/>
          </a:xfrm>
        </p:spPr>
        <p:txBody>
          <a:bodyPr>
            <a:normAutofit lnSpcReduction="10000"/>
          </a:bodyPr>
          <a:lstStyle/>
          <a:p>
            <a:pPr marL="0" indent="0">
              <a:buNone/>
            </a:pPr>
            <a:r>
              <a:rPr lang="fr-FR" altLang="fr-FR" sz="2400" b="1" dirty="0" smtClean="0"/>
              <a:t>Une transparence garantie tout au long de la procédure </a:t>
            </a:r>
            <a:endParaRPr lang="fr-FR" sz="2400" dirty="0" smtClean="0"/>
          </a:p>
          <a:p>
            <a:pPr marL="0" indent="0">
              <a:buNone/>
            </a:pPr>
            <a:endParaRPr lang="fr-FR" dirty="0" smtClean="0"/>
          </a:p>
          <a:p>
            <a:pPr marL="0" indent="0">
              <a:buNone/>
            </a:pPr>
            <a:r>
              <a:rPr lang="fr-FR" dirty="0" smtClean="0"/>
              <a:t>Pour chaque formation :</a:t>
            </a:r>
          </a:p>
          <a:p>
            <a:r>
              <a:rPr lang="fr-FR" dirty="0" smtClean="0"/>
              <a:t>Affichage </a:t>
            </a:r>
            <a:r>
              <a:rPr lang="fr-FR" dirty="0"/>
              <a:t>des </a:t>
            </a:r>
            <a:r>
              <a:rPr lang="fr-FR" b="1" dirty="0">
                <a:solidFill>
                  <a:srgbClr val="F28E65"/>
                </a:solidFill>
              </a:rPr>
              <a:t>connaissances </a:t>
            </a:r>
            <a:r>
              <a:rPr lang="fr-FR" b="1" dirty="0" smtClean="0">
                <a:solidFill>
                  <a:srgbClr val="F28E65"/>
                </a:solidFill>
              </a:rPr>
              <a:t>et </a:t>
            </a:r>
            <a:r>
              <a:rPr lang="fr-FR" b="1" dirty="0">
                <a:solidFill>
                  <a:srgbClr val="F28E65"/>
                </a:solidFill>
              </a:rPr>
              <a:t>compétences nécessaires à la </a:t>
            </a:r>
            <a:r>
              <a:rPr lang="fr-FR" b="1" dirty="0" smtClean="0">
                <a:solidFill>
                  <a:srgbClr val="F28E65"/>
                </a:solidFill>
              </a:rPr>
              <a:t>réussite </a:t>
            </a:r>
            <a:r>
              <a:rPr lang="fr-FR" dirty="0" smtClean="0"/>
              <a:t>: ces attendus sont définis à l’échelle nationale</a:t>
            </a:r>
          </a:p>
          <a:p>
            <a:pPr marL="0" indent="0">
              <a:buNone/>
            </a:pPr>
            <a:endParaRPr lang="fr-FR" dirty="0"/>
          </a:p>
          <a:p>
            <a:r>
              <a:rPr lang="fr-FR" dirty="0" smtClean="0"/>
              <a:t>Affichage des </a:t>
            </a:r>
            <a:r>
              <a:rPr lang="fr-FR" b="1" dirty="0" smtClean="0">
                <a:solidFill>
                  <a:srgbClr val="F28E65"/>
                </a:solidFill>
              </a:rPr>
              <a:t>critères généraux d’examen des vœux </a:t>
            </a:r>
            <a:r>
              <a:rPr lang="fr-FR" dirty="0" smtClean="0"/>
              <a:t>: ces informations permettent </a:t>
            </a:r>
            <a:r>
              <a:rPr lang="fr-FR" dirty="0"/>
              <a:t>d’éclairer les lycéens sur les éléments de leur dossier qui seront pris en compte par les commissions d’examen des vœux pour formuler leurs réponses.</a:t>
            </a:r>
          </a:p>
          <a:p>
            <a:pPr marL="0" indent="0">
              <a:buNone/>
            </a:pPr>
            <a:endParaRPr lang="fr-FR" dirty="0" smtClean="0"/>
          </a:p>
          <a:p>
            <a:r>
              <a:rPr lang="fr-FR" dirty="0" smtClean="0"/>
              <a:t>Après la phase d’admission : chaque candidat peut demander à la formation sélective dans laquelle il n’a pas été admis </a:t>
            </a:r>
            <a:r>
              <a:rPr lang="fr-FR" b="1" dirty="0">
                <a:solidFill>
                  <a:srgbClr val="F28E65"/>
                </a:solidFill>
              </a:rPr>
              <a:t>les motifs de la décision prise</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13</a:t>
            </a:fld>
            <a:endParaRPr lang="fr-FR" dirty="0">
              <a:solidFill>
                <a:prstClr val="white"/>
              </a:solidFill>
            </a:endParaRPr>
          </a:p>
        </p:txBody>
      </p:sp>
    </p:spTree>
    <p:extLst>
      <p:ext uri="{BB962C8B-B14F-4D97-AF65-F5344CB8AC3E}">
        <p14:creationId xmlns:p14="http://schemas.microsoft.com/office/powerpoint/2010/main" val="37445157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5183" y="432172"/>
            <a:ext cx="7781697" cy="2006323"/>
          </a:xfrm>
        </p:spPr>
        <p:txBody>
          <a:bodyPr>
            <a:normAutofit fontScale="90000"/>
          </a:bodyPr>
          <a:lstStyle/>
          <a:p>
            <a:r>
              <a:rPr lang="fr-FR" dirty="0" smtClean="0">
                <a:solidFill>
                  <a:srgbClr val="3D566E"/>
                </a:solidFill>
              </a:rPr>
              <a:t>ETAPE 2 : INSCRIPTION, FORMULATION DES VŒUX ET </a:t>
            </a:r>
            <a:r>
              <a:rPr lang="fr-FR" dirty="0" smtClean="0"/>
              <a:t>FINALISATION DU DOSSIER</a:t>
            </a:r>
            <a:r>
              <a:rPr lang="fr-FR" dirty="0" smtClean="0">
                <a:solidFill>
                  <a:srgbClr val="3D566E"/>
                </a:solidFill>
              </a:rPr>
              <a:t> SUR PARCOURSUP</a:t>
            </a:r>
            <a:endParaRPr lang="fr-FR" dirty="0">
              <a:solidFill>
                <a:srgbClr val="3D566E"/>
              </a:solidFill>
            </a:endParaRPr>
          </a:p>
        </p:txBody>
      </p:sp>
      <p:sp>
        <p:nvSpPr>
          <p:cNvPr id="5" name="Espace réservé du numéro de diapositive 4"/>
          <p:cNvSpPr>
            <a:spLocks noGrp="1"/>
          </p:cNvSpPr>
          <p:nvPr>
            <p:ph type="sldNum" sz="quarter" idx="4"/>
          </p:nvPr>
        </p:nvSpPr>
        <p:spPr>
          <a:xfrm>
            <a:off x="8407964" y="6282396"/>
            <a:ext cx="264872" cy="264880"/>
          </a:xfrm>
        </p:spPr>
        <p:txBody>
          <a:bodyPr/>
          <a:lstStyle/>
          <a:p>
            <a:fld id="{C6B7B3CB-E3BA-F74C-AB76-86EFC5843CD6}" type="slidenum">
              <a:rPr lang="fr-FR" smtClean="0">
                <a:solidFill>
                  <a:prstClr val="white"/>
                </a:solidFill>
              </a:rPr>
              <a:pPr/>
              <a:t>14</a:t>
            </a:fld>
            <a:endParaRPr lang="fr-FR" dirty="0">
              <a:solidFill>
                <a:prstClr val="white"/>
              </a:solidFill>
            </a:endParaRPr>
          </a:p>
        </p:txBody>
      </p:sp>
      <p:sp>
        <p:nvSpPr>
          <p:cNvPr id="7" name="Espace réservé du texte 6"/>
          <p:cNvSpPr>
            <a:spLocks noGrp="1"/>
          </p:cNvSpPr>
          <p:nvPr>
            <p:ph type="body" sz="quarter" idx="14"/>
          </p:nvPr>
        </p:nvSpPr>
        <p:spPr/>
        <p:txBody>
          <a:bodyPr/>
          <a:lstStyle/>
          <a:p>
            <a:r>
              <a:rPr lang="fr-FR" dirty="0" smtClean="0">
                <a:solidFill>
                  <a:srgbClr val="3D566E"/>
                </a:solidFill>
              </a:rPr>
              <a:t>22 janvier &gt; </a:t>
            </a:r>
            <a:r>
              <a:rPr lang="fr-FR" i="1" dirty="0" smtClean="0">
                <a:solidFill>
                  <a:srgbClr val="3D566E"/>
                </a:solidFill>
              </a:rPr>
              <a:t>14 mars </a:t>
            </a:r>
            <a:r>
              <a:rPr lang="fr-FR" dirty="0" smtClean="0">
                <a:solidFill>
                  <a:srgbClr val="3D566E"/>
                </a:solidFill>
              </a:rPr>
              <a:t>&gt; 3 avril 2019</a:t>
            </a:r>
            <a:endParaRPr lang="fr-FR" dirty="0">
              <a:solidFill>
                <a:srgbClr val="3D566E"/>
              </a:solidFill>
            </a:endParaRPr>
          </a:p>
        </p:txBody>
      </p:sp>
    </p:spTree>
    <p:extLst>
      <p:ext uri="{BB962C8B-B14F-4D97-AF65-F5344CB8AC3E}">
        <p14:creationId xmlns:p14="http://schemas.microsoft.com/office/powerpoint/2010/main" val="35342017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15</a:t>
            </a:fld>
            <a:endParaRPr lang="fr-FR" dirty="0">
              <a:solidFill>
                <a:prstClr val="white"/>
              </a:solidFill>
            </a:endParaRPr>
          </a:p>
        </p:txBody>
      </p:sp>
      <p:pic>
        <p:nvPicPr>
          <p:cNvPr id="2" name="Image 1"/>
          <p:cNvPicPr>
            <a:picLocks noChangeAspect="1"/>
          </p:cNvPicPr>
          <p:nvPr/>
        </p:nvPicPr>
        <p:blipFill rotWithShape="1">
          <a:blip r:embed="rId2">
            <a:extLst>
              <a:ext uri="{28A0092B-C50C-407E-A947-70E740481C1C}">
                <a14:useLocalDpi xmlns:a14="http://schemas.microsoft.com/office/drawing/2010/main" val="0"/>
              </a:ext>
            </a:extLst>
          </a:blip>
          <a:srcRect l="17925" t="17364" r="16793" b="10484"/>
          <a:stretch/>
        </p:blipFill>
        <p:spPr>
          <a:xfrm>
            <a:off x="99894" y="439389"/>
            <a:ext cx="8963048" cy="5569526"/>
          </a:xfrm>
          <a:prstGeom prst="rect">
            <a:avLst/>
          </a:prstGeom>
        </p:spPr>
      </p:pic>
    </p:spTree>
    <p:extLst>
      <p:ext uri="{BB962C8B-B14F-4D97-AF65-F5344CB8AC3E}">
        <p14:creationId xmlns:p14="http://schemas.microsoft.com/office/powerpoint/2010/main" val="29199729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S’INSCRIRE SUR PARCOURSUP</a:t>
            </a:r>
            <a:endParaRPr lang="fr-FR" dirty="0"/>
          </a:p>
        </p:txBody>
      </p:sp>
      <p:sp>
        <p:nvSpPr>
          <p:cNvPr id="3" name="Espace réservé du texte 2"/>
          <p:cNvSpPr>
            <a:spLocks noGrp="1"/>
          </p:cNvSpPr>
          <p:nvPr>
            <p:ph type="body" sz="quarter" idx="13"/>
          </p:nvPr>
        </p:nvSpPr>
        <p:spPr>
          <a:xfrm>
            <a:off x="426718" y="1281082"/>
            <a:ext cx="8388000" cy="4853903"/>
          </a:xfrm>
        </p:spPr>
        <p:txBody>
          <a:bodyPr>
            <a:normAutofit/>
          </a:bodyPr>
          <a:lstStyle/>
          <a:p>
            <a:pPr marL="0" indent="0">
              <a:buNone/>
            </a:pPr>
            <a:r>
              <a:rPr lang="fr-FR" dirty="0" smtClean="0"/>
              <a:t>Les </a:t>
            </a:r>
            <a:r>
              <a:rPr lang="fr-FR" sz="2200" b="1" dirty="0">
                <a:solidFill>
                  <a:srgbClr val="F28E65"/>
                </a:solidFill>
              </a:rPr>
              <a:t>éléments nécessaires à l’inscription </a:t>
            </a:r>
            <a:r>
              <a:rPr lang="fr-FR" dirty="0" smtClean="0"/>
              <a:t>: </a:t>
            </a:r>
          </a:p>
          <a:p>
            <a:r>
              <a:rPr lang="fr-FR" dirty="0" smtClean="0"/>
              <a:t>Une </a:t>
            </a:r>
            <a:r>
              <a:rPr lang="fr-FR" b="1" dirty="0" smtClean="0"/>
              <a:t>adresse électronique valide </a:t>
            </a:r>
            <a:r>
              <a:rPr lang="fr-FR" dirty="0" smtClean="0"/>
              <a:t>: pour échanger et recevoir les informations sur votre dossier</a:t>
            </a:r>
          </a:p>
          <a:p>
            <a:r>
              <a:rPr lang="fr-FR" b="1" dirty="0" smtClean="0"/>
              <a:t>L’INE </a:t>
            </a:r>
            <a:r>
              <a:rPr lang="fr-FR" dirty="0" smtClean="0"/>
              <a:t>(identifiant national élève en lycée général, technologique ou professionnel) ou </a:t>
            </a:r>
            <a:r>
              <a:rPr lang="fr-FR" b="1" dirty="0" smtClean="0"/>
              <a:t>INAA</a:t>
            </a:r>
            <a:r>
              <a:rPr lang="fr-FR" dirty="0" smtClean="0"/>
              <a:t> (en lycée agricole)  : sur les bulletins scolaires ou le relevé de notes des épreuves anticipées du baccalauréat </a:t>
            </a:r>
          </a:p>
          <a:p>
            <a:r>
              <a:rPr lang="fr-FR" dirty="0" smtClean="0"/>
              <a:t>Cas des lycées français à l’étranger : l’établissement fournit l’identifiant à utiliser pour créer son dossier</a:t>
            </a:r>
          </a:p>
          <a:p>
            <a:endParaRPr lang="fr-FR" dirty="0"/>
          </a:p>
          <a:p>
            <a:endParaRPr lang="fr-FR"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16</a:t>
            </a:fld>
            <a:endParaRPr lang="fr-FR" dirty="0">
              <a:solidFill>
                <a:prstClr val="white"/>
              </a:solidFill>
            </a:endParaRPr>
          </a:p>
        </p:txBody>
      </p:sp>
      <p:sp>
        <p:nvSpPr>
          <p:cNvPr id="5" name="Rectangle 4"/>
          <p:cNvSpPr/>
          <p:nvPr/>
        </p:nvSpPr>
        <p:spPr>
          <a:xfrm>
            <a:off x="201881" y="4124326"/>
            <a:ext cx="8648835" cy="781050"/>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gn="just">
              <a:lnSpc>
                <a:spcPct val="90000"/>
              </a:lnSpc>
              <a:buSzPct val="100000"/>
              <a:buNone/>
              <a:defRPr/>
            </a:pPr>
            <a:r>
              <a:rPr lang="fr-FR" b="1" i="1" dirty="0" smtClean="0">
                <a:solidFill>
                  <a:srgbClr val="F28E65"/>
                </a:solidFill>
              </a:rPr>
              <a:t>Conseil</a:t>
            </a:r>
            <a:r>
              <a:rPr lang="fr-FR" i="1" dirty="0" smtClean="0">
                <a:solidFill>
                  <a:srgbClr val="3D566E"/>
                </a:solidFill>
              </a:rPr>
              <a:t> : renseigner le numéro de portable du candidat pour recevoir les alertes envoyées par la plateforme. Les parents ou tuteurs légaux peuvent également renseigner leur numéro de téléphone pour recevoir les alertes Parcoursup. </a:t>
            </a:r>
            <a:endParaRPr lang="fr-FR" i="1" dirty="0">
              <a:solidFill>
                <a:srgbClr val="3D566E"/>
              </a:solidFill>
            </a:endParaRPr>
          </a:p>
        </p:txBody>
      </p:sp>
      <p:sp>
        <p:nvSpPr>
          <p:cNvPr id="6" name="Rectangle à coins arrondis 5"/>
          <p:cNvSpPr/>
          <p:nvPr/>
        </p:nvSpPr>
        <p:spPr>
          <a:xfrm>
            <a:off x="570316" y="5067299"/>
            <a:ext cx="8280400" cy="1067686"/>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dirty="0" smtClean="0"/>
              <a:t>Des questions ? Besoin d’assistance pour s’inscrire ? </a:t>
            </a:r>
            <a:endParaRPr lang="fr-FR" sz="1600" b="1" dirty="0"/>
          </a:p>
          <a:p>
            <a:pPr fontAlgn="auto">
              <a:spcBef>
                <a:spcPts val="0"/>
              </a:spcBef>
              <a:spcAft>
                <a:spcPts val="0"/>
              </a:spcAft>
              <a:defRPr/>
            </a:pPr>
            <a:r>
              <a:rPr lang="fr-FR" sz="1600" b="1" dirty="0" smtClean="0"/>
              <a:t>&gt; Numéro vert : 0 800 400 070 (des numéros spécifiques pour les départements d’outre-mer)</a:t>
            </a:r>
          </a:p>
          <a:p>
            <a:pPr fontAlgn="auto">
              <a:spcBef>
                <a:spcPts val="0"/>
              </a:spcBef>
              <a:spcAft>
                <a:spcPts val="0"/>
              </a:spcAft>
              <a:defRPr/>
            </a:pPr>
            <a:r>
              <a:rPr lang="fr-FR" sz="1600" b="1" dirty="0" smtClean="0"/>
              <a:t>&gt; Messagerie contact depuis son dossier </a:t>
            </a:r>
          </a:p>
          <a:p>
            <a:pPr fontAlgn="auto">
              <a:spcBef>
                <a:spcPts val="0"/>
              </a:spcBef>
              <a:spcAft>
                <a:spcPts val="0"/>
              </a:spcAft>
              <a:defRPr/>
            </a:pPr>
            <a:r>
              <a:rPr lang="fr-FR" sz="1600" b="1" dirty="0" smtClean="0"/>
              <a:t>&gt; Tutoriels disponibles sur le site Parcoursup.fr </a:t>
            </a:r>
          </a:p>
        </p:txBody>
      </p:sp>
    </p:spTree>
    <p:extLst>
      <p:ext uri="{BB962C8B-B14F-4D97-AF65-F5344CB8AC3E}">
        <p14:creationId xmlns:p14="http://schemas.microsoft.com/office/powerpoint/2010/main" val="12234425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Consolider </a:t>
            </a:r>
            <a:r>
              <a:rPr lang="fr-FR" dirty="0"/>
              <a:t>son projet </a:t>
            </a:r>
            <a:r>
              <a:rPr lang="fr-FR" dirty="0" smtClean="0"/>
              <a:t>d’orientation</a:t>
            </a: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17</a:t>
            </a:fld>
            <a:endParaRPr lang="fr-FR" dirty="0"/>
          </a:p>
        </p:txBody>
      </p:sp>
      <p:sp>
        <p:nvSpPr>
          <p:cNvPr id="5" name="Rectangle 4"/>
          <p:cNvSpPr/>
          <p:nvPr/>
        </p:nvSpPr>
        <p:spPr>
          <a:xfrm>
            <a:off x="1282536" y="1740087"/>
            <a:ext cx="6115792" cy="1351129"/>
          </a:xfrm>
          <a:prstGeom prst="rect">
            <a:avLst/>
          </a:prstGeom>
          <a:solidFill>
            <a:srgbClr val="F28E65"/>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defRPr/>
            </a:pPr>
            <a:r>
              <a:rPr lang="fr-FR" b="1" dirty="0">
                <a:solidFill>
                  <a:srgbClr val="3D566E"/>
                </a:solidFill>
              </a:rPr>
              <a:t>Attendus, critères </a:t>
            </a:r>
            <a:r>
              <a:rPr lang="fr-FR" b="1" dirty="0" smtClean="0">
                <a:solidFill>
                  <a:srgbClr val="3D566E"/>
                </a:solidFill>
              </a:rPr>
              <a:t>généraux d’examen </a:t>
            </a:r>
            <a:r>
              <a:rPr lang="fr-FR" b="1" dirty="0">
                <a:solidFill>
                  <a:srgbClr val="3D566E"/>
                </a:solidFill>
              </a:rPr>
              <a:t>des </a:t>
            </a:r>
            <a:r>
              <a:rPr lang="fr-FR" b="1" dirty="0" smtClean="0">
                <a:solidFill>
                  <a:srgbClr val="3D566E"/>
                </a:solidFill>
              </a:rPr>
              <a:t>vœux, nombre </a:t>
            </a:r>
            <a:r>
              <a:rPr lang="fr-FR" b="1" dirty="0">
                <a:solidFill>
                  <a:srgbClr val="3D566E"/>
                </a:solidFill>
              </a:rPr>
              <a:t>de places, taux de réussite, taux d’insertion professionnelle par </a:t>
            </a:r>
            <a:r>
              <a:rPr lang="fr-FR" b="1" dirty="0" smtClean="0">
                <a:solidFill>
                  <a:srgbClr val="3D566E"/>
                </a:solidFill>
              </a:rPr>
              <a:t>formation… </a:t>
            </a:r>
          </a:p>
          <a:p>
            <a:pPr algn="ctr" fontAlgn="auto">
              <a:spcBef>
                <a:spcPts val="0"/>
              </a:spcBef>
              <a:spcAft>
                <a:spcPts val="0"/>
              </a:spcAft>
              <a:defRPr/>
            </a:pPr>
            <a:r>
              <a:rPr lang="fr-FR" b="1" dirty="0" smtClean="0">
                <a:solidFill>
                  <a:srgbClr val="3D566E"/>
                </a:solidFill>
              </a:rPr>
              <a:t>ces </a:t>
            </a:r>
            <a:r>
              <a:rPr lang="fr-FR" b="1" dirty="0">
                <a:solidFill>
                  <a:srgbClr val="3D566E"/>
                </a:solidFill>
              </a:rPr>
              <a:t>données </a:t>
            </a:r>
            <a:r>
              <a:rPr lang="fr-FR" b="1" dirty="0" smtClean="0">
                <a:solidFill>
                  <a:srgbClr val="3D566E"/>
                </a:solidFill>
              </a:rPr>
              <a:t>sont essentielles</a:t>
            </a:r>
            <a:endParaRPr lang="fr-FR" b="1" dirty="0">
              <a:solidFill>
                <a:srgbClr val="3D566E"/>
              </a:solidFill>
            </a:endParaRPr>
          </a:p>
        </p:txBody>
      </p:sp>
      <p:sp>
        <p:nvSpPr>
          <p:cNvPr id="6" name="Flèche vers le bas 5"/>
          <p:cNvSpPr/>
          <p:nvPr/>
        </p:nvSpPr>
        <p:spPr>
          <a:xfrm>
            <a:off x="4193205" y="3254989"/>
            <a:ext cx="484632" cy="806372"/>
          </a:xfrm>
          <a:prstGeom prst="downArrow">
            <a:avLst/>
          </a:prstGeom>
          <a:solidFill>
            <a:srgbClr val="3D566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ZoneTexte 7"/>
          <p:cNvSpPr txBox="1"/>
          <p:nvPr/>
        </p:nvSpPr>
        <p:spPr>
          <a:xfrm>
            <a:off x="1523999" y="4209363"/>
            <a:ext cx="5676901" cy="1384995"/>
          </a:xfrm>
          <a:prstGeom prst="rect">
            <a:avLst/>
          </a:prstGeom>
          <a:noFill/>
        </p:spPr>
        <p:txBody>
          <a:bodyPr wrap="square" rtlCol="0">
            <a:spAutoFit/>
          </a:bodyPr>
          <a:lstStyle/>
          <a:p>
            <a:pPr marL="177800" lvl="0" indent="-177800" fontAlgn="base">
              <a:spcBef>
                <a:spcPct val="20000"/>
              </a:spcBef>
              <a:spcAft>
                <a:spcPct val="0"/>
              </a:spcAft>
              <a:buSzPct val="100000"/>
              <a:buBlip>
                <a:blip r:embed="rId2"/>
              </a:buBlip>
            </a:pPr>
            <a:r>
              <a:rPr lang="fr-FR" altLang="fr-FR" sz="2000" dirty="0">
                <a:solidFill>
                  <a:srgbClr val="3D566E"/>
                </a:solidFill>
              </a:rPr>
              <a:t> </a:t>
            </a:r>
            <a:r>
              <a:rPr lang="fr-FR" altLang="fr-FR" sz="2000" b="1" dirty="0">
                <a:solidFill>
                  <a:srgbClr val="3D566E"/>
                </a:solidFill>
              </a:rPr>
              <a:t>à prendre en compte par le lycéen et sa famille avant de faire ses </a:t>
            </a:r>
            <a:r>
              <a:rPr lang="fr-FR" altLang="fr-FR" sz="2000" b="1" dirty="0" smtClean="0">
                <a:solidFill>
                  <a:srgbClr val="3D566E"/>
                </a:solidFill>
              </a:rPr>
              <a:t>choix</a:t>
            </a:r>
            <a:endParaRPr lang="fr-FR" altLang="fr-FR" sz="2000" dirty="0" smtClean="0">
              <a:solidFill>
                <a:srgbClr val="3D566E"/>
              </a:solidFill>
            </a:endParaRPr>
          </a:p>
          <a:p>
            <a:pPr marL="177800" lvl="0" indent="-177800" fontAlgn="base">
              <a:spcBef>
                <a:spcPct val="20000"/>
              </a:spcBef>
              <a:spcAft>
                <a:spcPct val="0"/>
              </a:spcAft>
              <a:buSzPct val="100000"/>
              <a:buBlip>
                <a:blip r:embed="rId2"/>
              </a:buBlip>
            </a:pPr>
            <a:r>
              <a:rPr lang="fr-FR" altLang="fr-FR" sz="2000" b="1" dirty="0" smtClean="0">
                <a:solidFill>
                  <a:srgbClr val="3D566E"/>
                </a:solidFill>
              </a:rPr>
              <a:t>à </a:t>
            </a:r>
            <a:r>
              <a:rPr lang="fr-FR" altLang="fr-FR" sz="2000" b="1" dirty="0">
                <a:solidFill>
                  <a:srgbClr val="3D566E"/>
                </a:solidFill>
              </a:rPr>
              <a:t>discuter avec les </a:t>
            </a:r>
            <a:r>
              <a:rPr lang="fr-FR" altLang="fr-FR" sz="2000" b="1" dirty="0" smtClean="0">
                <a:solidFill>
                  <a:srgbClr val="3D566E"/>
                </a:solidFill>
              </a:rPr>
              <a:t>professeurs et les </a:t>
            </a:r>
            <a:r>
              <a:rPr lang="fr-FR" altLang="fr-FR" sz="2000" b="1" dirty="0">
                <a:solidFill>
                  <a:srgbClr val="3D566E"/>
                </a:solidFill>
              </a:rPr>
              <a:t>psychologues de l’Education nationale </a:t>
            </a:r>
            <a:endParaRPr lang="fr-FR" altLang="fr-FR" sz="2000" b="1" dirty="0" smtClean="0">
              <a:solidFill>
                <a:srgbClr val="3D566E"/>
              </a:solidFill>
            </a:endParaRPr>
          </a:p>
        </p:txBody>
      </p:sp>
    </p:spTree>
    <p:extLst>
      <p:ext uri="{BB962C8B-B14F-4D97-AF65-F5344CB8AC3E}">
        <p14:creationId xmlns:p14="http://schemas.microsoft.com/office/powerpoint/2010/main" val="21667099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6"/>
            <a:ext cx="7886700" cy="777874"/>
          </a:xfrm>
        </p:spPr>
        <p:txBody>
          <a:bodyPr/>
          <a:lstStyle/>
          <a:p>
            <a:r>
              <a:rPr lang="fr-FR" dirty="0"/>
              <a:t>Consolider son projet d’orientation</a:t>
            </a:r>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18</a:t>
            </a:fld>
            <a:endParaRPr lang="fr-FR" dirty="0"/>
          </a:p>
        </p:txBody>
      </p:sp>
      <p:sp>
        <p:nvSpPr>
          <p:cNvPr id="4" name="Espace réservé du texte 6"/>
          <p:cNvSpPr txBox="1">
            <a:spLocks/>
          </p:cNvSpPr>
          <p:nvPr/>
        </p:nvSpPr>
        <p:spPr>
          <a:xfrm>
            <a:off x="503238" y="1338263"/>
            <a:ext cx="8388350" cy="4475071"/>
          </a:xfrm>
          <a:prstGeom prst="rect">
            <a:avLst/>
          </a:prstGeom>
        </p:spPr>
        <p:txBody>
          <a:bodyPr wrap="square">
            <a:spAutoFit/>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b="1" dirty="0" smtClean="0">
                <a:solidFill>
                  <a:srgbClr val="F28E65"/>
                </a:solidFill>
              </a:rPr>
              <a:t>Pour les élèves en situation de handicap, des ressources nouvelles  pour accompagner les élèves et leurs familles : </a:t>
            </a:r>
          </a:p>
          <a:p>
            <a:r>
              <a:rPr lang="fr-FR" dirty="0" smtClean="0"/>
              <a:t>Le site est désormais « accessible » à tous</a:t>
            </a:r>
          </a:p>
          <a:p>
            <a:r>
              <a:rPr lang="fr-FR" dirty="0" smtClean="0"/>
              <a:t>chaque </a:t>
            </a:r>
            <a:r>
              <a:rPr lang="fr-FR" dirty="0"/>
              <a:t>formation dispose d’un </a:t>
            </a:r>
            <a:r>
              <a:rPr lang="fr-FR" b="1" dirty="0"/>
              <a:t>référent handicap </a:t>
            </a:r>
            <a:r>
              <a:rPr lang="fr-FR" dirty="0"/>
              <a:t>pour échanger avec les candidats et améliorer l’information donnée aux lycéens et à leurs familles</a:t>
            </a:r>
            <a:endParaRPr lang="fr-FR" dirty="0" smtClean="0"/>
          </a:p>
          <a:p>
            <a:r>
              <a:rPr lang="fr-FR" dirty="0" smtClean="0"/>
              <a:t>le lycéen peut </a:t>
            </a:r>
            <a:r>
              <a:rPr lang="fr-FR" b="1" dirty="0" smtClean="0"/>
              <a:t>s’il le souhaite </a:t>
            </a:r>
            <a:r>
              <a:rPr lang="fr-FR" dirty="0" smtClean="0"/>
              <a:t>renseigner une </a:t>
            </a:r>
            <a:r>
              <a:rPr lang="fr-FR" b="1" dirty="0" smtClean="0"/>
              <a:t>fiche de liaison  </a:t>
            </a:r>
            <a:r>
              <a:rPr lang="fr-FR" dirty="0" smtClean="0"/>
              <a:t>pour préciser les accompagnements dont il a bénéficié pendant son parcours. Cette fiche, qui n’est pas obligatoire, est un moyen de faciliter son accueil à la rentrée.</a:t>
            </a:r>
          </a:p>
          <a:p>
            <a:r>
              <a:rPr lang="fr-FR" b="1" dirty="0" smtClean="0">
                <a:solidFill>
                  <a:srgbClr val="F28E65"/>
                </a:solidFill>
              </a:rPr>
              <a:t> A qui est destinée cette fiche ? </a:t>
            </a:r>
            <a:r>
              <a:rPr lang="fr-FR" dirty="0" smtClean="0"/>
              <a:t>Elle est transmise à la commission d’accès à l’enseignement supérieur (CAES) placées auprès du recteur ; elle peut être transmise par le candidat au référent handicap de la formation qu’il aura acceptée au moment de l’inscription administrative. </a:t>
            </a:r>
            <a:r>
              <a:rPr lang="fr-FR" b="1" dirty="0" smtClean="0"/>
              <a:t>Elle n’est donc pas connue des commissions chargées d’examiner les vœux.</a:t>
            </a:r>
            <a:r>
              <a:rPr lang="fr-FR" dirty="0" smtClean="0"/>
              <a:t> </a:t>
            </a:r>
            <a:endParaRPr lang="fr-FR" dirty="0"/>
          </a:p>
        </p:txBody>
      </p:sp>
      <p:sp>
        <p:nvSpPr>
          <p:cNvPr id="5" name="Ellipse 4"/>
          <p:cNvSpPr/>
          <p:nvPr/>
        </p:nvSpPr>
        <p:spPr>
          <a:xfrm rot="606903">
            <a:off x="7378898" y="330628"/>
            <a:ext cx="1591118"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Nouveauté 2019</a:t>
            </a:r>
            <a:endParaRPr lang="fr-FR" sz="1600" b="1" dirty="0"/>
          </a:p>
        </p:txBody>
      </p:sp>
    </p:spTree>
    <p:extLst>
      <p:ext uri="{BB962C8B-B14F-4D97-AF65-F5344CB8AC3E}">
        <p14:creationId xmlns:p14="http://schemas.microsoft.com/office/powerpoint/2010/main" val="14136631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3349" y="296884"/>
            <a:ext cx="8260234" cy="819397"/>
          </a:xfrm>
        </p:spPr>
        <p:txBody>
          <a:bodyPr>
            <a:normAutofit/>
          </a:bodyPr>
          <a:lstStyle/>
          <a:p>
            <a:r>
              <a:rPr lang="fr-FR" sz="2800" dirty="0"/>
              <a:t>Une </a:t>
            </a:r>
            <a:r>
              <a:rPr lang="fr-FR" sz="2800" dirty="0" smtClean="0"/>
              <a:t>rubrique </a:t>
            </a:r>
            <a:r>
              <a:rPr lang="fr-FR" sz="2800" dirty="0"/>
              <a:t>«Activités et </a:t>
            </a:r>
            <a:r>
              <a:rPr lang="fr-FR" sz="2800" dirty="0" smtClean="0"/>
              <a:t>centres d’intérêts»</a:t>
            </a:r>
            <a:endParaRPr lang="fr-FR" sz="2800"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19</a:t>
            </a:fld>
            <a:endParaRPr lang="fr-FR" dirty="0"/>
          </a:p>
        </p:txBody>
      </p:sp>
      <p:sp>
        <p:nvSpPr>
          <p:cNvPr id="4" name="Espace réservé du texte 2"/>
          <p:cNvSpPr txBox="1">
            <a:spLocks/>
          </p:cNvSpPr>
          <p:nvPr/>
        </p:nvSpPr>
        <p:spPr>
          <a:xfrm>
            <a:off x="426718" y="1733797"/>
            <a:ext cx="8159932" cy="3906982"/>
          </a:xfrm>
          <a:prstGeom prst="rect">
            <a:avLst/>
          </a:prstGeom>
        </p:spPr>
        <p:txBody>
          <a:bodyPr>
            <a:normAutofit fontScale="47500" lnSpcReduction="20000"/>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5100" b="1" dirty="0"/>
              <a:t>Cette rubrique facultative peut permettre au candidat de renseigner des informations autres que scolaires qu’ils souhaitent porter à la connaissance des formations qui vont étudier les dossiers : </a:t>
            </a:r>
            <a:endParaRPr lang="fr-FR" sz="5100" b="1" dirty="0" smtClean="0"/>
          </a:p>
          <a:p>
            <a:pPr marL="0" indent="0" algn="just">
              <a:buNone/>
            </a:pPr>
            <a:endParaRPr lang="fr-FR" sz="5100" dirty="0"/>
          </a:p>
          <a:p>
            <a:pPr lvl="0" algn="just"/>
            <a:r>
              <a:rPr lang="fr-FR" sz="5100" dirty="0" smtClean="0"/>
              <a:t> expérience </a:t>
            </a:r>
            <a:r>
              <a:rPr lang="fr-FR" sz="5100" dirty="0"/>
              <a:t>d’encadrement ou d’animation </a:t>
            </a:r>
          </a:p>
          <a:p>
            <a:pPr lvl="0" algn="just"/>
            <a:r>
              <a:rPr lang="fr-FR" sz="5100" dirty="0" smtClean="0"/>
              <a:t> engagement </a:t>
            </a:r>
            <a:r>
              <a:rPr lang="fr-FR" sz="5100" dirty="0"/>
              <a:t>civique, associatif </a:t>
            </a:r>
          </a:p>
          <a:p>
            <a:pPr lvl="0" algn="just"/>
            <a:r>
              <a:rPr lang="fr-FR" sz="5100" dirty="0" smtClean="0"/>
              <a:t> expériences </a:t>
            </a:r>
            <a:r>
              <a:rPr lang="fr-FR" sz="5100" dirty="0"/>
              <a:t>professionnelles ou stages </a:t>
            </a:r>
          </a:p>
          <a:p>
            <a:pPr lvl="0" algn="just"/>
            <a:r>
              <a:rPr lang="fr-FR" sz="5100" dirty="0" smtClean="0"/>
              <a:t> pratiques </a:t>
            </a:r>
            <a:r>
              <a:rPr lang="fr-FR" sz="5100" dirty="0"/>
              <a:t>sportives et culturelles </a:t>
            </a:r>
          </a:p>
          <a:p>
            <a:pPr marL="0" indent="0">
              <a:buFont typeface="Lucida Grande"/>
              <a:buNone/>
              <a:defRPr/>
            </a:pPr>
            <a:r>
              <a:rPr lang="fr-FR" sz="5600" dirty="0" smtClean="0"/>
              <a:t>                 </a:t>
            </a:r>
          </a:p>
        </p:txBody>
      </p:sp>
      <p:sp>
        <p:nvSpPr>
          <p:cNvPr id="5" name="Ellipse 4"/>
          <p:cNvSpPr/>
          <p:nvPr/>
        </p:nvSpPr>
        <p:spPr>
          <a:xfrm rot="606903">
            <a:off x="7449905" y="995906"/>
            <a:ext cx="1591118"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Nouveauté 2019</a:t>
            </a:r>
            <a:endParaRPr lang="fr-FR" sz="1600" b="1" dirty="0"/>
          </a:p>
        </p:txBody>
      </p:sp>
    </p:spTree>
    <p:extLst>
      <p:ext uri="{BB962C8B-B14F-4D97-AF65-F5344CB8AC3E}">
        <p14:creationId xmlns:p14="http://schemas.microsoft.com/office/powerpoint/2010/main" val="2657846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C6B7B3CB-E3BA-F74C-AB76-86EFC5843CD6}" type="slidenum">
              <a:rPr lang="fr-FR" smtClean="0"/>
              <a:pPr/>
              <a:t>2</a:t>
            </a:fld>
            <a:endParaRPr lang="fr-FR" dirty="0"/>
          </a:p>
        </p:txBody>
      </p:sp>
      <p:pic>
        <p:nvPicPr>
          <p:cNvPr id="1026" name="Picture 2" descr="C:\Users\hsaid\AppData\Local\Microsoft\Windows\Temporary Internet Files\Content.Outlook\4F2IUSY8\screen_site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462" y="0"/>
            <a:ext cx="873369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8013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Formuler des vœux motivés </a:t>
            </a:r>
            <a:endParaRPr lang="fr-FR" dirty="0"/>
          </a:p>
        </p:txBody>
      </p:sp>
      <p:sp>
        <p:nvSpPr>
          <p:cNvPr id="3" name="Espace réservé du texte 2"/>
          <p:cNvSpPr>
            <a:spLocks noGrp="1"/>
          </p:cNvSpPr>
          <p:nvPr>
            <p:ph type="body" sz="quarter" idx="13"/>
          </p:nvPr>
        </p:nvSpPr>
        <p:spPr>
          <a:xfrm>
            <a:off x="426718" y="1310344"/>
            <a:ext cx="8159932" cy="4841073"/>
          </a:xfrm>
        </p:spPr>
        <p:txBody>
          <a:bodyPr>
            <a:normAutofit fontScale="25000" lnSpcReduction="20000"/>
          </a:bodyPr>
          <a:lstStyle/>
          <a:p>
            <a:pPr marL="0" indent="0">
              <a:buNone/>
              <a:defRPr/>
            </a:pPr>
            <a:r>
              <a:rPr lang="fr-FR" sz="8000" b="1" dirty="0" smtClean="0"/>
              <a:t>Des vœux formulés sans contrainte par </a:t>
            </a:r>
            <a:r>
              <a:rPr lang="fr-FR" sz="8000" b="1" dirty="0"/>
              <a:t>le candidat, qui sont le fruit de </a:t>
            </a:r>
            <a:r>
              <a:rPr lang="fr-FR" sz="8000" b="1" dirty="0" smtClean="0"/>
              <a:t>sa réflexion  personnelle, accompagné</a:t>
            </a:r>
            <a:r>
              <a:rPr lang="fr-FR" sz="8000" b="1" dirty="0" smtClean="0">
                <a:solidFill>
                  <a:schemeClr val="tx1"/>
                </a:solidFill>
              </a:rPr>
              <a:t> </a:t>
            </a:r>
            <a:r>
              <a:rPr lang="fr-FR" sz="8000" b="1" dirty="0" smtClean="0"/>
              <a:t>par l’équipe pédagogique :</a:t>
            </a:r>
          </a:p>
          <a:p>
            <a:pPr marL="0" indent="0">
              <a:buNone/>
              <a:defRPr/>
            </a:pPr>
            <a:endParaRPr lang="fr-FR" sz="6400" dirty="0"/>
          </a:p>
          <a:p>
            <a:pPr>
              <a:defRPr/>
            </a:pPr>
            <a:r>
              <a:rPr lang="fr-FR" sz="7200" b="1" dirty="0" smtClean="0">
                <a:solidFill>
                  <a:srgbClr val="F28E65"/>
                </a:solidFill>
              </a:rPr>
              <a:t>Des vœux motivés </a:t>
            </a:r>
            <a:r>
              <a:rPr lang="fr-FR" sz="7200" dirty="0" smtClean="0"/>
              <a:t>: en quelques lignes les lycéens expliquent ce qui motive chacun de leurs vœux. Ils sont accompagnés par les professeurs principaux ;</a:t>
            </a:r>
          </a:p>
          <a:p>
            <a:pPr marL="0" indent="0">
              <a:buNone/>
              <a:defRPr/>
            </a:pPr>
            <a:endParaRPr lang="fr-FR" sz="7200" b="1" dirty="0" smtClean="0"/>
          </a:p>
          <a:p>
            <a:pPr>
              <a:defRPr/>
            </a:pPr>
            <a:r>
              <a:rPr lang="fr-FR" sz="7200" b="1" dirty="0" smtClean="0">
                <a:solidFill>
                  <a:srgbClr val="F28E65"/>
                </a:solidFill>
              </a:rPr>
              <a:t>Des vœux non classés </a:t>
            </a:r>
            <a:r>
              <a:rPr lang="fr-FR" sz="7200" dirty="0" smtClean="0"/>
              <a:t>: aucune contrainte imposée, sans autocensure ni stratégie ; </a:t>
            </a:r>
          </a:p>
          <a:p>
            <a:pPr marL="0" indent="0">
              <a:buNone/>
              <a:defRPr/>
            </a:pPr>
            <a:r>
              <a:rPr lang="fr-FR" sz="7200" dirty="0" smtClean="0"/>
              <a:t> </a:t>
            </a:r>
          </a:p>
          <a:p>
            <a:pPr>
              <a:defRPr/>
            </a:pPr>
            <a:r>
              <a:rPr lang="fr-FR" sz="7200" dirty="0" smtClean="0"/>
              <a:t>Pour </a:t>
            </a:r>
            <a:r>
              <a:rPr lang="fr-FR" sz="7200" dirty="0"/>
              <a:t>des </a:t>
            </a:r>
            <a:r>
              <a:rPr lang="fr-FR" sz="7200" b="1" dirty="0">
                <a:solidFill>
                  <a:srgbClr val="F28E65"/>
                </a:solidFill>
              </a:rPr>
              <a:t>formations sélectives </a:t>
            </a:r>
            <a:r>
              <a:rPr lang="fr-FR" sz="7200" dirty="0"/>
              <a:t>(CPGE, BTS, DUT, </a:t>
            </a:r>
            <a:r>
              <a:rPr lang="fr-FR" sz="7200" dirty="0" smtClean="0"/>
              <a:t>écoles, IFSI, EFTS…) </a:t>
            </a:r>
            <a:r>
              <a:rPr lang="fr-FR" sz="7200" dirty="0"/>
              <a:t>et </a:t>
            </a:r>
            <a:r>
              <a:rPr lang="fr-FR" sz="7200" b="1" dirty="0">
                <a:solidFill>
                  <a:srgbClr val="F28E65"/>
                </a:solidFill>
              </a:rPr>
              <a:t>non sélectives </a:t>
            </a:r>
            <a:r>
              <a:rPr lang="fr-FR" sz="7200" dirty="0"/>
              <a:t>(licences, </a:t>
            </a:r>
            <a:r>
              <a:rPr lang="fr-FR" sz="7200" dirty="0" smtClean="0"/>
              <a:t>PACES)</a:t>
            </a:r>
          </a:p>
          <a:p>
            <a:pPr marL="0" indent="0">
              <a:buNone/>
              <a:defRPr/>
            </a:pPr>
            <a:endParaRPr lang="fr-FR" sz="7200" u="sng" dirty="0" smtClean="0"/>
          </a:p>
          <a:p>
            <a:pPr marL="0" indent="0">
              <a:buNone/>
              <a:defRPr/>
            </a:pPr>
            <a:endParaRPr lang="fr-FR" sz="7200" u="sng" dirty="0"/>
          </a:p>
          <a:p>
            <a:pPr marL="0" indent="0">
              <a:buNone/>
              <a:defRPr/>
            </a:pPr>
            <a:endParaRPr lang="fr-FR" sz="7200" dirty="0" smtClean="0"/>
          </a:p>
          <a:p>
            <a:pPr>
              <a:defRPr/>
            </a:pPr>
            <a:r>
              <a:rPr lang="fr-FR" sz="7200" dirty="0"/>
              <a:t> </a:t>
            </a:r>
            <a:r>
              <a:rPr lang="fr-FR" sz="7200" b="1" dirty="0">
                <a:solidFill>
                  <a:srgbClr val="F28E65"/>
                </a:solidFill>
              </a:rPr>
              <a:t>J</a:t>
            </a:r>
            <a:r>
              <a:rPr lang="fr-FR" sz="7200" b="1" dirty="0" smtClean="0">
                <a:solidFill>
                  <a:srgbClr val="F28E65"/>
                </a:solidFill>
              </a:rPr>
              <a:t>usqu’à </a:t>
            </a:r>
            <a:r>
              <a:rPr lang="fr-FR" sz="7200" b="1" dirty="0">
                <a:solidFill>
                  <a:srgbClr val="F28E65"/>
                </a:solidFill>
              </a:rPr>
              <a:t>10 vœux pour des formations sous statut d’étudiant </a:t>
            </a:r>
            <a:endParaRPr lang="fr-FR" sz="7200" b="1" dirty="0" smtClean="0">
              <a:solidFill>
                <a:srgbClr val="F28E65"/>
              </a:solidFill>
            </a:endParaRPr>
          </a:p>
          <a:p>
            <a:pPr>
              <a:defRPr/>
            </a:pPr>
            <a:endParaRPr lang="fr-FR" sz="7200" dirty="0"/>
          </a:p>
          <a:p>
            <a:pPr marL="0" indent="0">
              <a:buNone/>
              <a:defRPr/>
            </a:pPr>
            <a:endParaRPr lang="fr-FR" sz="7200" dirty="0" smtClean="0"/>
          </a:p>
          <a:p>
            <a:pPr marL="0" indent="0">
              <a:buNone/>
              <a:defRPr/>
            </a:pPr>
            <a:endParaRPr lang="fr-FR" sz="7200" dirty="0"/>
          </a:p>
          <a:p>
            <a:pPr>
              <a:defRPr/>
            </a:pPr>
            <a:r>
              <a:rPr lang="fr-FR" sz="7200" b="1" dirty="0">
                <a:solidFill>
                  <a:srgbClr val="F28E65"/>
                </a:solidFill>
              </a:rPr>
              <a:t>Jusqu’à 10 vœux supplémentaires en apprentissage </a:t>
            </a:r>
          </a:p>
          <a:p>
            <a:pPr marL="0" indent="0">
              <a:buNone/>
              <a:defRPr/>
            </a:pPr>
            <a:r>
              <a:rPr lang="fr-FR" sz="5600" dirty="0" smtClean="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20</a:t>
            </a:fld>
            <a:endParaRPr lang="fr-FR" dirty="0"/>
          </a:p>
        </p:txBody>
      </p:sp>
      <p:sp>
        <p:nvSpPr>
          <p:cNvPr id="5" name="Rectangle 4"/>
          <p:cNvSpPr/>
          <p:nvPr/>
        </p:nvSpPr>
        <p:spPr>
          <a:xfrm>
            <a:off x="797084" y="4013874"/>
            <a:ext cx="7642462" cy="457200"/>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b="1" i="1" dirty="0">
                <a:solidFill>
                  <a:srgbClr val="F28E65"/>
                </a:solidFill>
              </a:rPr>
              <a:t>Conseil</a:t>
            </a:r>
            <a:r>
              <a:rPr lang="fr-FR" sz="1600" i="1" dirty="0">
                <a:solidFill>
                  <a:srgbClr val="3D566E"/>
                </a:solidFill>
              </a:rPr>
              <a:t> : penser à diversifier </a:t>
            </a:r>
            <a:r>
              <a:rPr lang="fr-FR" sz="1600" i="1" dirty="0" smtClean="0">
                <a:solidFill>
                  <a:srgbClr val="3D566E"/>
                </a:solidFill>
              </a:rPr>
              <a:t>ses vœux </a:t>
            </a:r>
            <a:r>
              <a:rPr lang="fr-FR" sz="1600" i="1" dirty="0">
                <a:solidFill>
                  <a:srgbClr val="3D566E"/>
                </a:solidFill>
              </a:rPr>
              <a:t>entre des formations sélectives et non sélectives</a:t>
            </a:r>
          </a:p>
        </p:txBody>
      </p:sp>
      <p:sp>
        <p:nvSpPr>
          <p:cNvPr id="6" name="Ellipse 5"/>
          <p:cNvSpPr/>
          <p:nvPr/>
        </p:nvSpPr>
        <p:spPr>
          <a:xfrm rot="606903">
            <a:off x="7121525" y="422852"/>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Du 22 janvier au 14 mars inclus</a:t>
            </a:r>
            <a:endParaRPr lang="fr-FR" sz="1600" b="1" dirty="0"/>
          </a:p>
        </p:txBody>
      </p:sp>
      <p:sp>
        <p:nvSpPr>
          <p:cNvPr id="7" name="Rectangle 6"/>
          <p:cNvSpPr/>
          <p:nvPr/>
        </p:nvSpPr>
        <p:spPr>
          <a:xfrm>
            <a:off x="811255" y="5101978"/>
            <a:ext cx="7642462" cy="457200"/>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b="1" i="1" dirty="0">
                <a:solidFill>
                  <a:srgbClr val="F28E65"/>
                </a:solidFill>
              </a:rPr>
              <a:t>Conseil</a:t>
            </a:r>
            <a:r>
              <a:rPr lang="fr-FR" sz="1600" i="1" dirty="0">
                <a:solidFill>
                  <a:srgbClr val="3D566E"/>
                </a:solidFill>
              </a:rPr>
              <a:t> : éviter de ne formuler qu’un seul vœu </a:t>
            </a:r>
            <a:r>
              <a:rPr lang="fr-FR" sz="1600" i="1" dirty="0" smtClean="0">
                <a:solidFill>
                  <a:srgbClr val="3D566E"/>
                </a:solidFill>
              </a:rPr>
              <a:t>(</a:t>
            </a:r>
            <a:r>
              <a:rPr lang="fr-FR" sz="1600" i="1" dirty="0">
                <a:solidFill>
                  <a:srgbClr val="3D566E"/>
                </a:solidFill>
              </a:rPr>
              <a:t>en 2018 les candidats ont formulé 7 vœux en moyenne)</a:t>
            </a:r>
          </a:p>
        </p:txBody>
      </p:sp>
    </p:spTree>
    <p:extLst>
      <p:ext uri="{BB962C8B-B14F-4D97-AF65-F5344CB8AC3E}">
        <p14:creationId xmlns:p14="http://schemas.microsoft.com/office/powerpoint/2010/main" val="25960682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Formuler des vœux motivés</a:t>
            </a:r>
            <a:endParaRPr lang="fr-FR" dirty="0"/>
          </a:p>
        </p:txBody>
      </p:sp>
      <p:sp>
        <p:nvSpPr>
          <p:cNvPr id="3" name="Espace réservé du texte 2"/>
          <p:cNvSpPr>
            <a:spLocks noGrp="1"/>
          </p:cNvSpPr>
          <p:nvPr>
            <p:ph type="body" sz="quarter" idx="13"/>
          </p:nvPr>
        </p:nvSpPr>
        <p:spPr>
          <a:xfrm>
            <a:off x="426718" y="1252007"/>
            <a:ext cx="8640000" cy="4875661"/>
          </a:xfrm>
        </p:spPr>
        <p:txBody>
          <a:bodyPr>
            <a:normAutofit/>
          </a:bodyPr>
          <a:lstStyle/>
          <a:p>
            <a:pPr marL="0" indent="0">
              <a:buNone/>
            </a:pPr>
            <a:r>
              <a:rPr lang="fr-FR" sz="1900" b="1" dirty="0" smtClean="0"/>
              <a:t>Pour </a:t>
            </a:r>
            <a:r>
              <a:rPr lang="fr-FR" sz="1900" b="1" dirty="0"/>
              <a:t>élargir les possibilités, </a:t>
            </a:r>
            <a:r>
              <a:rPr lang="fr-FR" sz="1900" b="1" dirty="0" smtClean="0"/>
              <a:t>les lycéens peuvent faire des vœux multiples pour certaines formations : </a:t>
            </a:r>
          </a:p>
          <a:p>
            <a:pPr marL="0" indent="0">
              <a:buNone/>
            </a:pPr>
            <a:endParaRPr lang="fr-FR" sz="1000" b="1" dirty="0" smtClean="0"/>
          </a:p>
          <a:p>
            <a:pPr marL="0" lvl="1">
              <a:lnSpc>
                <a:spcPct val="110000"/>
              </a:lnSpc>
              <a:defRPr/>
            </a:pPr>
            <a:r>
              <a:rPr lang="fr-FR" sz="1600" dirty="0"/>
              <a:t>Un vœu multiple permet de </a:t>
            </a:r>
            <a:r>
              <a:rPr lang="fr-FR" sz="1600" b="1" dirty="0">
                <a:solidFill>
                  <a:srgbClr val="F28E65"/>
                </a:solidFill>
              </a:rPr>
              <a:t>choisir la ou les formations souhaitées parmi un ensemble de formations regroupées par </a:t>
            </a:r>
            <a:r>
              <a:rPr lang="fr-FR" sz="1600" b="1" dirty="0" smtClean="0">
                <a:solidFill>
                  <a:srgbClr val="F28E65"/>
                </a:solidFill>
              </a:rPr>
              <a:t>type, spécialité </a:t>
            </a:r>
            <a:r>
              <a:rPr lang="fr-FR" sz="1600" b="1" dirty="0">
                <a:solidFill>
                  <a:srgbClr val="F28E65"/>
                </a:solidFill>
              </a:rPr>
              <a:t>ou </a:t>
            </a:r>
            <a:r>
              <a:rPr lang="fr-FR" sz="1600" b="1" dirty="0" smtClean="0">
                <a:solidFill>
                  <a:srgbClr val="F28E65"/>
                </a:solidFill>
              </a:rPr>
              <a:t>mention. </a:t>
            </a:r>
            <a:r>
              <a:rPr lang="fr-FR" sz="1600" dirty="0"/>
              <a:t>Chaque vœu multiple est </a:t>
            </a:r>
            <a:r>
              <a:rPr lang="fr-FR" sz="1600" b="1" dirty="0">
                <a:solidFill>
                  <a:srgbClr val="F28E65"/>
                </a:solidFill>
              </a:rPr>
              <a:t>composé de sous-vœux </a:t>
            </a:r>
            <a:r>
              <a:rPr lang="fr-FR" sz="1600" dirty="0"/>
              <a:t>qui correspondent chacun à un établissement donné. Le lycéen peut choisir un ou plusieurs établissements sans les classer</a:t>
            </a:r>
          </a:p>
          <a:p>
            <a:pPr marL="0" lvl="1" indent="0">
              <a:lnSpc>
                <a:spcPct val="110000"/>
              </a:lnSpc>
              <a:buNone/>
              <a:defRPr/>
            </a:pPr>
            <a:endParaRPr lang="fr-FR" sz="1200" b="1" dirty="0" smtClean="0">
              <a:solidFill>
                <a:srgbClr val="F28E65"/>
              </a:solidFill>
            </a:endParaRPr>
          </a:p>
          <a:p>
            <a:pPr marL="0" lvl="1">
              <a:lnSpc>
                <a:spcPct val="110000"/>
              </a:lnSpc>
              <a:defRPr/>
            </a:pPr>
            <a:r>
              <a:rPr lang="fr-FR" sz="1600" dirty="0" smtClean="0"/>
              <a:t>Les types de formations concernées </a:t>
            </a:r>
            <a:r>
              <a:rPr lang="fr-FR" sz="1600" b="1" dirty="0" smtClean="0">
                <a:solidFill>
                  <a:srgbClr val="F28E65"/>
                </a:solidFill>
              </a:rPr>
              <a:t>: </a:t>
            </a:r>
          </a:p>
          <a:p>
            <a:pPr marL="0" lvl="1" indent="0">
              <a:lnSpc>
                <a:spcPct val="110000"/>
              </a:lnSpc>
              <a:buNone/>
              <a:defRPr/>
            </a:pPr>
            <a:r>
              <a:rPr lang="fr-FR" sz="1600" b="1" dirty="0" smtClean="0">
                <a:solidFill>
                  <a:srgbClr val="F28E65"/>
                </a:solidFill>
              </a:rPr>
              <a:t>	BTS, DUT, CPGE, DN MADE, DCG, écoles, EFTS </a:t>
            </a:r>
            <a:r>
              <a:rPr lang="fr-FR" sz="1600" dirty="0" smtClean="0"/>
              <a:t>regroupés à l’échelle nationale</a:t>
            </a:r>
          </a:p>
          <a:p>
            <a:pPr marL="0" lvl="1" indent="0">
              <a:lnSpc>
                <a:spcPct val="110000"/>
              </a:lnSpc>
              <a:buNone/>
              <a:defRPr/>
            </a:pPr>
            <a:r>
              <a:rPr lang="fr-FR" sz="1600" b="1" dirty="0" smtClean="0">
                <a:solidFill>
                  <a:srgbClr val="F28E65"/>
                </a:solidFill>
              </a:rPr>
              <a:t>	PACES Ile-de-France, IFSI  et quelques licences </a:t>
            </a:r>
            <a:r>
              <a:rPr lang="fr-FR" sz="1600" dirty="0" smtClean="0"/>
              <a:t>regroupés à l’échelle régionale ou académique</a:t>
            </a:r>
          </a:p>
          <a:p>
            <a:pPr marL="0" lvl="1" indent="0">
              <a:lnSpc>
                <a:spcPct val="110000"/>
              </a:lnSpc>
              <a:buNone/>
              <a:defRPr/>
            </a:pPr>
            <a:endParaRPr lang="fr-FR" sz="1200" dirty="0"/>
          </a:p>
          <a:p>
            <a:pPr marL="0" lvl="1">
              <a:lnSpc>
                <a:spcPct val="110000"/>
              </a:lnSpc>
              <a:defRPr/>
            </a:pPr>
            <a:r>
              <a:rPr lang="fr-FR" sz="1600" dirty="0"/>
              <a:t>Un vœu multiple </a:t>
            </a:r>
            <a:r>
              <a:rPr lang="fr-FR" sz="1600" b="1" dirty="0">
                <a:solidFill>
                  <a:srgbClr val="F28E65"/>
                </a:solidFill>
              </a:rPr>
              <a:t>compte pour un seul </a:t>
            </a:r>
            <a:r>
              <a:rPr lang="fr-FR" sz="1600" dirty="0"/>
              <a:t>vœu parmi les 10 </a:t>
            </a:r>
            <a:r>
              <a:rPr lang="fr-FR" sz="1600" dirty="0" smtClean="0"/>
              <a:t>possibles</a:t>
            </a:r>
          </a:p>
          <a:p>
            <a:pPr marL="0" lvl="1" indent="0">
              <a:lnSpc>
                <a:spcPct val="110000"/>
              </a:lnSpc>
              <a:buNone/>
              <a:defRPr/>
            </a:pPr>
            <a:endParaRPr lang="fr-FR" sz="1200" dirty="0" smtClean="0"/>
          </a:p>
          <a:p>
            <a:pPr marL="0" lvl="1">
              <a:lnSpc>
                <a:spcPct val="110000"/>
              </a:lnSpc>
              <a:defRPr/>
            </a:pPr>
            <a:r>
              <a:rPr lang="fr-FR" sz="1600" b="1" dirty="0" smtClean="0">
                <a:solidFill>
                  <a:srgbClr val="F28E65"/>
                </a:solidFill>
              </a:rPr>
              <a:t>Les </a:t>
            </a:r>
            <a:r>
              <a:rPr lang="fr-FR" sz="1600" b="1" dirty="0">
                <a:solidFill>
                  <a:srgbClr val="F28E65"/>
                </a:solidFill>
              </a:rPr>
              <a:t>lycéens peuvent faire jusqu’à 20 sous-vœux </a:t>
            </a:r>
            <a:r>
              <a:rPr lang="fr-FR" sz="1600" dirty="0"/>
              <a:t>pour l’ensemble des vœux multiples </a:t>
            </a:r>
            <a:r>
              <a:rPr lang="fr-FR" sz="1600" dirty="0" smtClean="0"/>
              <a:t>(</a:t>
            </a:r>
            <a:r>
              <a:rPr lang="fr-FR" sz="1600" dirty="0"/>
              <a:t>hors </a:t>
            </a:r>
            <a:r>
              <a:rPr lang="fr-FR" sz="1600" dirty="0" smtClean="0"/>
              <a:t>écoles, </a:t>
            </a:r>
            <a:r>
              <a:rPr lang="fr-FR" sz="1600" dirty="0"/>
              <a:t>PACES </a:t>
            </a:r>
            <a:r>
              <a:rPr lang="fr-FR" sz="1600" dirty="0" smtClean="0"/>
              <a:t>Ile-de-France, IFSI, EFTS pour lesquels </a:t>
            </a:r>
            <a:r>
              <a:rPr lang="fr-FR" sz="1600" dirty="0"/>
              <a:t>le nombre de sous-vœux n’est pas </a:t>
            </a:r>
            <a:r>
              <a:rPr lang="fr-FR" sz="1600" dirty="0" smtClean="0"/>
              <a:t>limité &gt; ils </a:t>
            </a:r>
            <a:r>
              <a:rPr lang="fr-FR" sz="1600" dirty="0"/>
              <a:t>ne sont pas comptés dans le nombre maximum de sous-vœux </a:t>
            </a:r>
            <a:r>
              <a:rPr lang="fr-FR" sz="1600" dirty="0" smtClean="0"/>
              <a:t>autorisé.)</a:t>
            </a:r>
            <a:endParaRPr lang="fr-FR" sz="1600" dirty="0"/>
          </a:p>
          <a:p>
            <a:pPr marL="0" lvl="1" indent="0">
              <a:lnSpc>
                <a:spcPct val="110000"/>
              </a:lnSpc>
              <a:buNone/>
              <a:defRPr/>
            </a:pPr>
            <a:endParaRPr lang="fr-FR" sz="1200"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21</a:t>
            </a:fld>
            <a:endParaRPr lang="fr-FR" dirty="0"/>
          </a:p>
        </p:txBody>
      </p:sp>
      <p:sp>
        <p:nvSpPr>
          <p:cNvPr id="5" name="Ellipse 4"/>
          <p:cNvSpPr/>
          <p:nvPr/>
        </p:nvSpPr>
        <p:spPr>
          <a:xfrm rot="606903">
            <a:off x="7121525" y="422852"/>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Du 22 janvier au 14 mars inclus</a:t>
            </a:r>
            <a:endParaRPr lang="fr-FR" sz="1600" b="1" dirty="0"/>
          </a:p>
        </p:txBody>
      </p:sp>
    </p:spTree>
    <p:extLst>
      <p:ext uri="{BB962C8B-B14F-4D97-AF65-F5344CB8AC3E}">
        <p14:creationId xmlns:p14="http://schemas.microsoft.com/office/powerpoint/2010/main" val="16842512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Focus sur les vœux multiples (1/6)</a:t>
            </a:r>
            <a:endParaRPr lang="fr-FR" dirty="0"/>
          </a:p>
        </p:txBody>
      </p:sp>
      <p:sp>
        <p:nvSpPr>
          <p:cNvPr id="3" name="Espace réservé du texte 2"/>
          <p:cNvSpPr>
            <a:spLocks noGrp="1"/>
          </p:cNvSpPr>
          <p:nvPr>
            <p:ph type="body" sz="quarter" idx="13"/>
          </p:nvPr>
        </p:nvSpPr>
        <p:spPr>
          <a:xfrm>
            <a:off x="426718" y="1252007"/>
            <a:ext cx="8640000" cy="5005917"/>
          </a:xfrm>
        </p:spPr>
        <p:txBody>
          <a:bodyPr>
            <a:normAutofit/>
          </a:bodyPr>
          <a:lstStyle/>
          <a:p>
            <a:pPr marL="0" indent="0">
              <a:buNone/>
            </a:pPr>
            <a:r>
              <a:rPr lang="fr-FR" sz="1900" b="1" dirty="0"/>
              <a:t>L</a:t>
            </a:r>
            <a:r>
              <a:rPr lang="fr-FR" sz="1900" b="1" dirty="0" smtClean="0"/>
              <a:t>es BTS, DUT et DN MADE : </a:t>
            </a:r>
          </a:p>
          <a:p>
            <a:pPr marL="0" lvl="1">
              <a:lnSpc>
                <a:spcPct val="110000"/>
              </a:lnSpc>
              <a:defRPr/>
            </a:pPr>
            <a:endParaRPr lang="fr-FR" sz="1600" dirty="0" smtClean="0"/>
          </a:p>
          <a:p>
            <a:pPr marL="0" lvl="1">
              <a:lnSpc>
                <a:spcPct val="110000"/>
              </a:lnSpc>
              <a:defRPr/>
            </a:pPr>
            <a:r>
              <a:rPr lang="fr-FR" sz="1600" dirty="0" smtClean="0"/>
              <a:t>Les BTS et DUT </a:t>
            </a:r>
            <a:r>
              <a:rPr lang="fr-FR" sz="1600" dirty="0"/>
              <a:t>sont </a:t>
            </a:r>
            <a:r>
              <a:rPr lang="fr-FR" sz="1600" b="1" dirty="0">
                <a:solidFill>
                  <a:srgbClr val="F28E65"/>
                </a:solidFill>
              </a:rPr>
              <a:t>regroupés par </a:t>
            </a:r>
            <a:r>
              <a:rPr lang="fr-FR" sz="1600" b="1" dirty="0" smtClean="0">
                <a:solidFill>
                  <a:srgbClr val="F28E65"/>
                </a:solidFill>
              </a:rPr>
              <a:t>spécialité et les DN MADE par mention </a:t>
            </a:r>
            <a:r>
              <a:rPr lang="fr-FR" sz="1600" b="1" dirty="0">
                <a:solidFill>
                  <a:srgbClr val="F28E65"/>
                </a:solidFill>
              </a:rPr>
              <a:t>à l’échelle nationale </a:t>
            </a:r>
            <a:r>
              <a:rPr lang="fr-FR" sz="1600" dirty="0"/>
              <a:t>(exemple de vœu multiple : BTS Métiers de la chimie)</a:t>
            </a:r>
          </a:p>
          <a:p>
            <a:pPr marL="0" lvl="1">
              <a:lnSpc>
                <a:spcPct val="110000"/>
              </a:lnSpc>
              <a:defRPr/>
            </a:pPr>
            <a:endParaRPr lang="fr-FR" sz="1600" dirty="0"/>
          </a:p>
          <a:p>
            <a:pPr marL="0" lvl="1">
              <a:lnSpc>
                <a:spcPct val="110000"/>
              </a:lnSpc>
              <a:defRPr/>
            </a:pPr>
            <a:r>
              <a:rPr lang="fr-FR" sz="1600" b="1" dirty="0">
                <a:solidFill>
                  <a:srgbClr val="F28E65"/>
                </a:solidFill>
              </a:rPr>
              <a:t>Pour demander une spécialité de BTS, de DUT ou une mention de DN MADE, </a:t>
            </a:r>
            <a:r>
              <a:rPr lang="fr-FR" sz="1600" dirty="0"/>
              <a:t>le lycéen formule un vœu multiple et peut choisir jusqu’à 10 sous-vœux maximum. </a:t>
            </a:r>
          </a:p>
          <a:p>
            <a:pPr marL="0" lvl="1" indent="0">
              <a:lnSpc>
                <a:spcPct val="110000"/>
              </a:lnSpc>
              <a:buNone/>
              <a:defRPr/>
            </a:pPr>
            <a:endParaRPr lang="fr-FR" sz="1600" dirty="0"/>
          </a:p>
          <a:p>
            <a:pPr marL="0" lvl="1">
              <a:lnSpc>
                <a:spcPct val="110000"/>
              </a:lnSpc>
              <a:defRPr/>
            </a:pPr>
            <a:r>
              <a:rPr lang="fr-FR" sz="1600" dirty="0"/>
              <a:t>Pour demander une spécialité de </a:t>
            </a:r>
            <a:r>
              <a:rPr lang="fr-FR" sz="1600" dirty="0" smtClean="0"/>
              <a:t>BTS, DUT, DN MADE </a:t>
            </a:r>
            <a:r>
              <a:rPr lang="fr-FR" sz="1600" dirty="0"/>
              <a:t>le lycéen formule un vœu multiple et peut choisir </a:t>
            </a:r>
            <a:r>
              <a:rPr lang="fr-FR" sz="1600" b="1" dirty="0">
                <a:solidFill>
                  <a:srgbClr val="F28E65"/>
                </a:solidFill>
              </a:rPr>
              <a:t>jusqu’à 10 sous-vœux maximum</a:t>
            </a:r>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22</a:t>
            </a:fld>
            <a:endParaRPr lang="fr-FR" dirty="0"/>
          </a:p>
        </p:txBody>
      </p:sp>
      <p:sp>
        <p:nvSpPr>
          <p:cNvPr id="5" name="Rectangle à coins arrondis 4"/>
          <p:cNvSpPr/>
          <p:nvPr/>
        </p:nvSpPr>
        <p:spPr>
          <a:xfrm>
            <a:off x="428625" y="4748212"/>
            <a:ext cx="8280400" cy="1118197"/>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dirty="0"/>
              <a:t>Exemple : </a:t>
            </a:r>
            <a:r>
              <a:rPr lang="fr-FR" sz="1600" b="1" dirty="0" smtClean="0"/>
              <a:t>Max demande </a:t>
            </a:r>
            <a:r>
              <a:rPr lang="fr-FR" sz="1600" b="1" dirty="0"/>
              <a:t>le BTS « Métiers de la chimie » dans 7 établissements </a:t>
            </a:r>
          </a:p>
          <a:p>
            <a:pPr fontAlgn="auto">
              <a:spcBef>
                <a:spcPts val="0"/>
              </a:spcBef>
              <a:spcAft>
                <a:spcPts val="0"/>
              </a:spcAft>
              <a:defRPr/>
            </a:pPr>
            <a:endParaRPr lang="fr-FR" sz="1600" b="1" dirty="0"/>
          </a:p>
          <a:p>
            <a:pPr fontAlgn="auto">
              <a:spcBef>
                <a:spcPts val="0"/>
              </a:spcBef>
              <a:spcAft>
                <a:spcPts val="0"/>
              </a:spcAft>
              <a:defRPr/>
            </a:pPr>
            <a:r>
              <a:rPr lang="fr-FR" sz="1600" dirty="0">
                <a:sym typeface="Wingdings" panose="05000000000000000000" pitchFamily="2" charset="2"/>
              </a:rPr>
              <a:t> Dans le décompte total </a:t>
            </a:r>
            <a:r>
              <a:rPr lang="fr-FR" sz="1600" dirty="0" smtClean="0">
                <a:sym typeface="Wingdings" panose="05000000000000000000" pitchFamily="2" charset="2"/>
              </a:rPr>
              <a:t>de Max, </a:t>
            </a:r>
            <a:r>
              <a:rPr lang="fr-FR" sz="1600" dirty="0">
                <a:sym typeface="Wingdings" panose="05000000000000000000" pitchFamily="2" charset="2"/>
              </a:rPr>
              <a:t>s</a:t>
            </a:r>
            <a:r>
              <a:rPr lang="fr-FR" sz="1600" dirty="0" smtClean="0">
                <a:sym typeface="Wingdings" panose="05000000000000000000" pitchFamily="2" charset="2"/>
              </a:rPr>
              <a:t>es </a:t>
            </a:r>
            <a:r>
              <a:rPr lang="fr-FR" sz="1600" dirty="0">
                <a:sym typeface="Wingdings" panose="05000000000000000000" pitchFamily="2" charset="2"/>
              </a:rPr>
              <a:t>demandes </a:t>
            </a:r>
            <a:r>
              <a:rPr lang="fr-FR" sz="1600" dirty="0" smtClean="0">
                <a:sym typeface="Wingdings" panose="05000000000000000000" pitchFamily="2" charset="2"/>
              </a:rPr>
              <a:t>pour le </a:t>
            </a:r>
            <a:r>
              <a:rPr lang="fr-FR" sz="1600" dirty="0">
                <a:sym typeface="Wingdings" panose="05000000000000000000" pitchFamily="2" charset="2"/>
              </a:rPr>
              <a:t>BTS « Métiers de la chimie » comptent pour 1 vœu et 7 sous-vœux quelle que soit leur localisation</a:t>
            </a:r>
            <a:endParaRPr lang="fr-FR" sz="1600" dirty="0"/>
          </a:p>
        </p:txBody>
      </p:sp>
    </p:spTree>
    <p:extLst>
      <p:ext uri="{BB962C8B-B14F-4D97-AF65-F5344CB8AC3E}">
        <p14:creationId xmlns:p14="http://schemas.microsoft.com/office/powerpoint/2010/main" val="9172984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Focus sur les vœux </a:t>
            </a:r>
            <a:r>
              <a:rPr lang="fr-FR" dirty="0" smtClean="0"/>
              <a:t>multiples (2/6)</a:t>
            </a:r>
            <a:endParaRPr lang="fr-FR" dirty="0"/>
          </a:p>
        </p:txBody>
      </p:sp>
      <p:sp>
        <p:nvSpPr>
          <p:cNvPr id="3" name="Espace réservé du texte 2"/>
          <p:cNvSpPr>
            <a:spLocks noGrp="1"/>
          </p:cNvSpPr>
          <p:nvPr>
            <p:ph type="body" sz="quarter" idx="13"/>
          </p:nvPr>
        </p:nvSpPr>
        <p:spPr>
          <a:xfrm>
            <a:off x="426718" y="1252007"/>
            <a:ext cx="8640000" cy="5005917"/>
          </a:xfrm>
        </p:spPr>
        <p:txBody>
          <a:bodyPr>
            <a:normAutofit/>
          </a:bodyPr>
          <a:lstStyle/>
          <a:p>
            <a:pPr marL="0" indent="0">
              <a:buNone/>
            </a:pPr>
            <a:r>
              <a:rPr lang="fr-FR" sz="1900" b="1" dirty="0"/>
              <a:t>L</a:t>
            </a:r>
            <a:r>
              <a:rPr lang="fr-FR" sz="1900" b="1" dirty="0" smtClean="0"/>
              <a:t>es DCG (diplôme de comptabilité et gestion) : </a:t>
            </a:r>
          </a:p>
          <a:p>
            <a:pPr marL="0" lvl="1">
              <a:lnSpc>
                <a:spcPct val="110000"/>
              </a:lnSpc>
              <a:defRPr/>
            </a:pPr>
            <a:endParaRPr lang="fr-FR" sz="1600" dirty="0" smtClean="0"/>
          </a:p>
          <a:p>
            <a:pPr marL="0" lvl="1">
              <a:lnSpc>
                <a:spcPct val="110000"/>
              </a:lnSpc>
              <a:defRPr/>
            </a:pPr>
            <a:r>
              <a:rPr lang="fr-FR" sz="1600" dirty="0"/>
              <a:t>Ils sont </a:t>
            </a:r>
            <a:r>
              <a:rPr lang="fr-FR" sz="1600" b="1" dirty="0">
                <a:solidFill>
                  <a:srgbClr val="F28E65"/>
                </a:solidFill>
              </a:rPr>
              <a:t>regroupés à l’échelle nationale </a:t>
            </a:r>
          </a:p>
          <a:p>
            <a:pPr marL="0" lvl="1">
              <a:lnSpc>
                <a:spcPct val="110000"/>
              </a:lnSpc>
              <a:defRPr/>
            </a:pPr>
            <a:endParaRPr lang="fr-FR" sz="1600" dirty="0"/>
          </a:p>
          <a:p>
            <a:pPr marL="0" lvl="1">
              <a:lnSpc>
                <a:spcPct val="110000"/>
              </a:lnSpc>
              <a:defRPr/>
            </a:pPr>
            <a:r>
              <a:rPr lang="fr-FR" sz="1600" b="1" dirty="0">
                <a:solidFill>
                  <a:srgbClr val="F28E65"/>
                </a:solidFill>
              </a:rPr>
              <a:t>Chaque établissement proposant un DCG correspond à un sous-vœu </a:t>
            </a:r>
            <a:r>
              <a:rPr lang="fr-FR" sz="1600" dirty="0"/>
              <a:t>du vœu multiple</a:t>
            </a:r>
          </a:p>
          <a:p>
            <a:pPr marL="0" lvl="1">
              <a:lnSpc>
                <a:spcPct val="110000"/>
              </a:lnSpc>
              <a:defRPr/>
            </a:pPr>
            <a:endParaRPr lang="fr-FR" sz="1600" dirty="0"/>
          </a:p>
          <a:p>
            <a:pPr marL="0" lvl="1">
              <a:lnSpc>
                <a:spcPct val="110000"/>
              </a:lnSpc>
              <a:defRPr/>
            </a:pPr>
            <a:r>
              <a:rPr lang="fr-FR" sz="1600" dirty="0"/>
              <a:t>Pour demander un DCG, le lycéen formule un vœu multiple et peut choisir </a:t>
            </a:r>
            <a:r>
              <a:rPr lang="fr-FR" sz="1600" b="1" dirty="0">
                <a:solidFill>
                  <a:srgbClr val="F28E65"/>
                </a:solidFill>
              </a:rPr>
              <a:t>jusqu’à 10 sous-vœux maximum</a:t>
            </a:r>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23</a:t>
            </a:fld>
            <a:endParaRPr lang="fr-FR" dirty="0"/>
          </a:p>
        </p:txBody>
      </p:sp>
      <p:sp>
        <p:nvSpPr>
          <p:cNvPr id="5" name="Rectangle à coins arrondis 4"/>
          <p:cNvSpPr/>
          <p:nvPr/>
        </p:nvSpPr>
        <p:spPr>
          <a:xfrm>
            <a:off x="428625" y="4748213"/>
            <a:ext cx="8280400" cy="1008062"/>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dirty="0"/>
              <a:t>Exemple : Laura demande un DCG dans 5 établissements </a:t>
            </a:r>
          </a:p>
          <a:p>
            <a:pPr fontAlgn="auto">
              <a:spcBef>
                <a:spcPts val="0"/>
              </a:spcBef>
              <a:spcAft>
                <a:spcPts val="0"/>
              </a:spcAft>
              <a:defRPr/>
            </a:pPr>
            <a:endParaRPr lang="fr-FR" sz="1600" b="1" dirty="0"/>
          </a:p>
          <a:p>
            <a:pPr>
              <a:defRPr/>
            </a:pPr>
            <a:r>
              <a:rPr lang="fr-FR" sz="1600" dirty="0" smtClean="0">
                <a:sym typeface="Wingdings" panose="05000000000000000000" pitchFamily="2" charset="2"/>
              </a:rPr>
              <a:t></a:t>
            </a:r>
            <a:r>
              <a:rPr lang="fr-FR" sz="1600" dirty="0" smtClean="0"/>
              <a:t> </a:t>
            </a:r>
            <a:r>
              <a:rPr lang="fr-FR" sz="1600" dirty="0"/>
              <a:t>Dans le décompte total de Laura, </a:t>
            </a:r>
            <a:r>
              <a:rPr lang="fr-FR" sz="1600" dirty="0" smtClean="0"/>
              <a:t>demandes en </a:t>
            </a:r>
            <a:r>
              <a:rPr lang="fr-FR" sz="1600" dirty="0"/>
              <a:t>DCG comptent pour 1 vœu et 5 sous-vœux quelle que soit leur localisation</a:t>
            </a:r>
          </a:p>
        </p:txBody>
      </p:sp>
    </p:spTree>
    <p:extLst>
      <p:ext uri="{BB962C8B-B14F-4D97-AF65-F5344CB8AC3E}">
        <p14:creationId xmlns:p14="http://schemas.microsoft.com/office/powerpoint/2010/main" val="41390392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Focus sur les vœux </a:t>
            </a:r>
            <a:r>
              <a:rPr lang="fr-FR" dirty="0" smtClean="0"/>
              <a:t>multiples (3/6)</a:t>
            </a:r>
            <a:endParaRPr lang="fr-FR" dirty="0"/>
          </a:p>
        </p:txBody>
      </p:sp>
      <p:sp>
        <p:nvSpPr>
          <p:cNvPr id="3" name="Espace réservé du texte 2"/>
          <p:cNvSpPr>
            <a:spLocks noGrp="1"/>
          </p:cNvSpPr>
          <p:nvPr>
            <p:ph type="body" sz="quarter" idx="13"/>
          </p:nvPr>
        </p:nvSpPr>
        <p:spPr>
          <a:xfrm>
            <a:off x="426718" y="1252007"/>
            <a:ext cx="8640000" cy="5005917"/>
          </a:xfrm>
        </p:spPr>
        <p:txBody>
          <a:bodyPr>
            <a:normAutofit/>
          </a:bodyPr>
          <a:lstStyle/>
          <a:p>
            <a:pPr marL="0" indent="0">
              <a:buNone/>
            </a:pPr>
            <a:r>
              <a:rPr lang="fr-FR" sz="1900" b="1" dirty="0"/>
              <a:t>L</a:t>
            </a:r>
            <a:r>
              <a:rPr lang="fr-FR" sz="1900" b="1" dirty="0" smtClean="0"/>
              <a:t>es CPGE : </a:t>
            </a:r>
          </a:p>
          <a:p>
            <a:pPr marL="0" lvl="1">
              <a:lnSpc>
                <a:spcPct val="110000"/>
              </a:lnSpc>
              <a:defRPr/>
            </a:pPr>
            <a:endParaRPr lang="fr-FR" sz="800" dirty="0" smtClean="0"/>
          </a:p>
          <a:p>
            <a:pPr marL="0" lvl="1">
              <a:lnSpc>
                <a:spcPct val="110000"/>
              </a:lnSpc>
              <a:defRPr/>
            </a:pPr>
            <a:r>
              <a:rPr lang="fr-FR" sz="1600" dirty="0"/>
              <a:t>elles sont </a:t>
            </a:r>
            <a:r>
              <a:rPr lang="fr-FR" sz="1600" b="1" dirty="0">
                <a:solidFill>
                  <a:srgbClr val="F28E65"/>
                </a:solidFill>
              </a:rPr>
              <a:t>regroupées par voie à l’échelle nationale </a:t>
            </a:r>
            <a:r>
              <a:rPr lang="fr-FR" sz="1600" dirty="0"/>
              <a:t>(exemple de vœu multiple : CPGE voie MPSI – Mathématiques, Physiques et Sciences de l’Ingénieur)</a:t>
            </a:r>
            <a:endParaRPr lang="fr-FR" sz="1600" dirty="0" smtClean="0"/>
          </a:p>
          <a:p>
            <a:pPr marL="0" lvl="1">
              <a:lnSpc>
                <a:spcPct val="110000"/>
              </a:lnSpc>
              <a:defRPr/>
            </a:pPr>
            <a:r>
              <a:rPr lang="fr-FR" sz="1600" b="1" dirty="0" smtClean="0">
                <a:solidFill>
                  <a:srgbClr val="F28E65"/>
                </a:solidFill>
              </a:rPr>
              <a:t>Chaque </a:t>
            </a:r>
            <a:r>
              <a:rPr lang="fr-FR" sz="1600" b="1" dirty="0">
                <a:solidFill>
                  <a:srgbClr val="F28E65"/>
                </a:solidFill>
              </a:rPr>
              <a:t>établissement proposant une même voie de CPGE correspond à un sous-vœu</a:t>
            </a:r>
            <a:r>
              <a:rPr lang="fr-FR" sz="1600" dirty="0"/>
              <a:t> d’un vœu </a:t>
            </a:r>
            <a:r>
              <a:rPr lang="fr-FR" sz="1600" dirty="0" smtClean="0"/>
              <a:t>multiple</a:t>
            </a:r>
          </a:p>
          <a:p>
            <a:pPr marL="0" lvl="1">
              <a:lnSpc>
                <a:spcPct val="110000"/>
              </a:lnSpc>
              <a:defRPr/>
            </a:pPr>
            <a:r>
              <a:rPr lang="fr-FR" sz="1600" dirty="0" smtClean="0"/>
              <a:t>La demande de la même formation </a:t>
            </a:r>
            <a:r>
              <a:rPr lang="fr-FR" sz="1600" b="1" dirty="0">
                <a:solidFill>
                  <a:srgbClr val="F28E65"/>
                </a:solidFill>
              </a:rPr>
              <a:t>avec ou sans hébergement en internat </a:t>
            </a:r>
            <a:r>
              <a:rPr lang="fr-FR" sz="1600" dirty="0" smtClean="0"/>
              <a:t>compte pour un seul sous-voeu</a:t>
            </a:r>
          </a:p>
          <a:p>
            <a:pPr marL="0" lvl="1">
              <a:lnSpc>
                <a:spcPct val="110000"/>
              </a:lnSpc>
              <a:defRPr/>
            </a:pPr>
            <a:r>
              <a:rPr lang="fr-FR" sz="1600" dirty="0" smtClean="0"/>
              <a:t>Pour </a:t>
            </a:r>
            <a:r>
              <a:rPr lang="fr-FR" sz="1600" dirty="0"/>
              <a:t>demander une voie de CPGE, le lycéen formule un vœu multiple et peut choisir </a:t>
            </a:r>
            <a:r>
              <a:rPr lang="fr-FR" sz="1600" b="1" dirty="0">
                <a:solidFill>
                  <a:srgbClr val="F28E65"/>
                </a:solidFill>
              </a:rPr>
              <a:t>jusqu’à 10 sous-vœux maximum</a:t>
            </a:r>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24</a:t>
            </a:fld>
            <a:endParaRPr lang="fr-FR" dirty="0"/>
          </a:p>
        </p:txBody>
      </p:sp>
      <p:sp>
        <p:nvSpPr>
          <p:cNvPr id="5" name="Rectangle à coins arrondis 4"/>
          <p:cNvSpPr/>
          <p:nvPr/>
        </p:nvSpPr>
        <p:spPr>
          <a:xfrm>
            <a:off x="426718" y="4267298"/>
            <a:ext cx="8280400" cy="1764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dirty="0"/>
              <a:t>Exemple : Chloé demande la CPGE « MPSI » dans les établissements suivants</a:t>
            </a:r>
          </a:p>
          <a:p>
            <a:pPr fontAlgn="auto">
              <a:spcBef>
                <a:spcPts val="0"/>
              </a:spcBef>
              <a:spcAft>
                <a:spcPts val="0"/>
              </a:spcAft>
              <a:defRPr/>
            </a:pPr>
            <a:r>
              <a:rPr lang="fr-FR" sz="1600" b="1" dirty="0"/>
              <a:t>Lycée A à Paris sans internat</a:t>
            </a:r>
          </a:p>
          <a:p>
            <a:pPr fontAlgn="auto">
              <a:spcBef>
                <a:spcPts val="0"/>
              </a:spcBef>
              <a:spcAft>
                <a:spcPts val="0"/>
              </a:spcAft>
              <a:defRPr/>
            </a:pPr>
            <a:r>
              <a:rPr lang="fr-FR" sz="1600" b="1" dirty="0"/>
              <a:t>Lycée B à Paris sans internat</a:t>
            </a:r>
          </a:p>
          <a:p>
            <a:pPr fontAlgn="auto">
              <a:spcBef>
                <a:spcPts val="0"/>
              </a:spcBef>
              <a:spcAft>
                <a:spcPts val="0"/>
              </a:spcAft>
              <a:defRPr/>
            </a:pPr>
            <a:r>
              <a:rPr lang="fr-FR" sz="1600" b="1" dirty="0"/>
              <a:t>Lycée C à Marseille avec internat et sans internat </a:t>
            </a:r>
          </a:p>
          <a:p>
            <a:pPr fontAlgn="auto">
              <a:spcBef>
                <a:spcPts val="0"/>
              </a:spcBef>
              <a:spcAft>
                <a:spcPts val="0"/>
              </a:spcAft>
              <a:defRPr/>
            </a:pPr>
            <a:endParaRPr lang="fr-FR" sz="1600" b="1" dirty="0"/>
          </a:p>
          <a:p>
            <a:pPr>
              <a:defRPr/>
            </a:pPr>
            <a:r>
              <a:rPr lang="fr-FR" sz="1600" dirty="0" smtClean="0">
                <a:sym typeface="Wingdings" panose="05000000000000000000" pitchFamily="2" charset="2"/>
              </a:rPr>
              <a:t></a:t>
            </a:r>
            <a:r>
              <a:rPr lang="fr-FR" sz="1600" dirty="0"/>
              <a:t> Dans le décompte total de Chloé, ses demandes en CPGE « MPSI » comptent pour 1 vœu et 3 sous-vœux quelle que soit leur </a:t>
            </a:r>
            <a:r>
              <a:rPr lang="fr-FR" sz="1600" dirty="0" smtClean="0"/>
              <a:t>localisation. </a:t>
            </a:r>
            <a:endParaRPr lang="fr-FR" sz="1600" dirty="0"/>
          </a:p>
        </p:txBody>
      </p:sp>
    </p:spTree>
    <p:extLst>
      <p:ext uri="{BB962C8B-B14F-4D97-AF65-F5344CB8AC3E}">
        <p14:creationId xmlns:p14="http://schemas.microsoft.com/office/powerpoint/2010/main" val="8880800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Focus sur les vœux </a:t>
            </a:r>
            <a:r>
              <a:rPr lang="fr-FR" dirty="0" smtClean="0"/>
              <a:t>multiples (4/6)</a:t>
            </a:r>
            <a:endParaRPr lang="fr-FR" dirty="0"/>
          </a:p>
        </p:txBody>
      </p:sp>
      <p:sp>
        <p:nvSpPr>
          <p:cNvPr id="3" name="Espace réservé du texte 2"/>
          <p:cNvSpPr>
            <a:spLocks noGrp="1"/>
          </p:cNvSpPr>
          <p:nvPr>
            <p:ph type="body" sz="quarter" idx="13"/>
          </p:nvPr>
        </p:nvSpPr>
        <p:spPr>
          <a:xfrm>
            <a:off x="426718" y="1252007"/>
            <a:ext cx="8640000" cy="5005917"/>
          </a:xfrm>
        </p:spPr>
        <p:txBody>
          <a:bodyPr>
            <a:normAutofit/>
          </a:bodyPr>
          <a:lstStyle/>
          <a:p>
            <a:pPr marL="0" indent="0">
              <a:buNone/>
            </a:pPr>
            <a:r>
              <a:rPr lang="fr-FR" sz="1900" b="1" dirty="0"/>
              <a:t>L</a:t>
            </a:r>
            <a:r>
              <a:rPr lang="fr-FR" sz="1900" b="1" dirty="0" smtClean="0"/>
              <a:t>es DE (diplôme d’Etat) du secteur sanitaire et social délivrés par les IFSI ou EFTS : </a:t>
            </a:r>
          </a:p>
          <a:p>
            <a:pPr marL="0" lvl="1" indent="0">
              <a:lnSpc>
                <a:spcPct val="110000"/>
              </a:lnSpc>
              <a:buNone/>
              <a:defRPr/>
            </a:pPr>
            <a:endParaRPr lang="fr-FR" sz="1000" dirty="0"/>
          </a:p>
          <a:p>
            <a:pPr marL="0" lvl="1">
              <a:lnSpc>
                <a:spcPct val="110000"/>
              </a:lnSpc>
              <a:defRPr/>
            </a:pPr>
            <a:r>
              <a:rPr lang="fr-FR" sz="1600" b="1" dirty="0">
                <a:solidFill>
                  <a:srgbClr val="F28E65"/>
                </a:solidFill>
              </a:rPr>
              <a:t>Chaque </a:t>
            </a:r>
            <a:r>
              <a:rPr lang="fr-FR" sz="1600" b="1" dirty="0" smtClean="0">
                <a:solidFill>
                  <a:srgbClr val="F28E65"/>
                </a:solidFill>
              </a:rPr>
              <a:t>établissement (IFSI ou EFTS) </a:t>
            </a:r>
            <a:r>
              <a:rPr lang="fr-FR" sz="1600" b="1" dirty="0">
                <a:solidFill>
                  <a:srgbClr val="F28E65"/>
                </a:solidFill>
              </a:rPr>
              <a:t>proposant </a:t>
            </a:r>
            <a:r>
              <a:rPr lang="fr-FR" sz="1600" b="1" dirty="0" smtClean="0">
                <a:solidFill>
                  <a:srgbClr val="F28E65"/>
                </a:solidFill>
              </a:rPr>
              <a:t>un même diplôme d’Etat correspond </a:t>
            </a:r>
            <a:r>
              <a:rPr lang="fr-FR" sz="1600" b="1" dirty="0">
                <a:solidFill>
                  <a:srgbClr val="F28E65"/>
                </a:solidFill>
              </a:rPr>
              <a:t>à un sous-vœu</a:t>
            </a:r>
            <a:r>
              <a:rPr lang="fr-FR" sz="1600" dirty="0"/>
              <a:t> d’un vœu </a:t>
            </a:r>
            <a:r>
              <a:rPr lang="fr-FR" sz="1600" dirty="0" smtClean="0"/>
              <a:t>multiple.</a:t>
            </a:r>
            <a:endParaRPr lang="fr-FR" sz="1600" dirty="0"/>
          </a:p>
          <a:p>
            <a:pPr marL="0" lvl="1">
              <a:lnSpc>
                <a:spcPct val="110000"/>
              </a:lnSpc>
              <a:defRPr/>
            </a:pPr>
            <a:r>
              <a:rPr lang="fr-FR" sz="1600" dirty="0" smtClean="0"/>
              <a:t>Pour </a:t>
            </a:r>
            <a:r>
              <a:rPr lang="fr-FR" sz="1600" dirty="0"/>
              <a:t>demander </a:t>
            </a:r>
            <a:r>
              <a:rPr lang="fr-FR" sz="1600" b="1" dirty="0"/>
              <a:t>une admission en </a:t>
            </a:r>
            <a:r>
              <a:rPr lang="fr-FR" sz="1600" b="1" dirty="0" smtClean="0"/>
              <a:t>IFSI</a:t>
            </a:r>
            <a:r>
              <a:rPr lang="fr-FR" sz="1600" dirty="0" smtClean="0"/>
              <a:t>, le </a:t>
            </a:r>
            <a:r>
              <a:rPr lang="fr-FR" sz="1600" dirty="0"/>
              <a:t>lycéen formule un vœu multiple </a:t>
            </a:r>
            <a:r>
              <a:rPr lang="fr-FR" sz="1600" b="1" dirty="0">
                <a:solidFill>
                  <a:srgbClr val="F28E65"/>
                </a:solidFill>
              </a:rPr>
              <a:t>correspondant à un </a:t>
            </a:r>
            <a:r>
              <a:rPr lang="fr-FR" sz="1600" b="1" dirty="0" smtClean="0">
                <a:solidFill>
                  <a:srgbClr val="F28E65"/>
                </a:solidFill>
              </a:rPr>
              <a:t>regroupement </a:t>
            </a:r>
            <a:r>
              <a:rPr lang="fr-FR" sz="1600" b="1" dirty="0">
                <a:solidFill>
                  <a:srgbClr val="F28E65"/>
                </a:solidFill>
              </a:rPr>
              <a:t>d’IFSI </a:t>
            </a:r>
            <a:r>
              <a:rPr lang="fr-FR" sz="1600" dirty="0"/>
              <a:t>et peut choisir autant d’établissements</a:t>
            </a:r>
            <a:r>
              <a:rPr lang="fr-FR" sz="1600" b="1" dirty="0"/>
              <a:t> </a:t>
            </a:r>
            <a:r>
              <a:rPr lang="fr-FR" sz="1600" dirty="0"/>
              <a:t>qu’il </a:t>
            </a:r>
            <a:r>
              <a:rPr lang="fr-FR" sz="1600" dirty="0" smtClean="0"/>
              <a:t>souhaite. </a:t>
            </a:r>
          </a:p>
          <a:p>
            <a:pPr marL="0" lvl="1">
              <a:lnSpc>
                <a:spcPct val="110000"/>
              </a:lnSpc>
              <a:defRPr/>
            </a:pPr>
            <a:r>
              <a:rPr lang="fr-FR" sz="1600" dirty="0"/>
              <a:t>Pour demander </a:t>
            </a:r>
            <a:r>
              <a:rPr lang="fr-FR" sz="1600" b="1" dirty="0"/>
              <a:t>une admission en </a:t>
            </a:r>
            <a:r>
              <a:rPr lang="fr-FR" sz="1600" b="1" dirty="0" smtClean="0"/>
              <a:t>EFTS</a:t>
            </a:r>
            <a:r>
              <a:rPr lang="fr-FR" sz="1600" dirty="0" smtClean="0"/>
              <a:t>, </a:t>
            </a:r>
            <a:r>
              <a:rPr lang="fr-FR" sz="1600" dirty="0"/>
              <a:t>le lycéen formule un vœu multiple </a:t>
            </a:r>
            <a:r>
              <a:rPr lang="fr-FR" sz="1600" b="1" dirty="0">
                <a:solidFill>
                  <a:srgbClr val="F28E65"/>
                </a:solidFill>
              </a:rPr>
              <a:t>correspondant à un </a:t>
            </a:r>
            <a:r>
              <a:rPr lang="fr-FR" sz="1600" b="1" dirty="0" smtClean="0">
                <a:solidFill>
                  <a:srgbClr val="F28E65"/>
                </a:solidFill>
              </a:rPr>
              <a:t>diplôme d’état </a:t>
            </a:r>
            <a:r>
              <a:rPr lang="fr-FR" sz="1600" dirty="0" smtClean="0"/>
              <a:t>et </a:t>
            </a:r>
            <a:r>
              <a:rPr lang="fr-FR" sz="1600" dirty="0"/>
              <a:t>peut choisir autant d’établissements</a:t>
            </a:r>
            <a:r>
              <a:rPr lang="fr-FR" sz="1600" b="1" dirty="0"/>
              <a:t> </a:t>
            </a:r>
            <a:r>
              <a:rPr lang="fr-FR" sz="1600" dirty="0"/>
              <a:t>qu’il souhaite. </a:t>
            </a:r>
          </a:p>
          <a:p>
            <a:pPr marL="0" lvl="1">
              <a:lnSpc>
                <a:spcPct val="110000"/>
              </a:lnSpc>
              <a:defRPr/>
            </a:pPr>
            <a:endParaRPr lang="fr-FR" sz="1100"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25</a:t>
            </a:fld>
            <a:endParaRPr lang="fr-FR" dirty="0"/>
          </a:p>
        </p:txBody>
      </p:sp>
      <p:sp>
        <p:nvSpPr>
          <p:cNvPr id="5" name="Rectangle à coins arrondis 4"/>
          <p:cNvSpPr/>
          <p:nvPr/>
        </p:nvSpPr>
        <p:spPr>
          <a:xfrm>
            <a:off x="261257" y="3669475"/>
            <a:ext cx="8716488" cy="2470068"/>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lvl="1"/>
            <a:r>
              <a:rPr lang="fr-FR" sz="1400" b="1" dirty="0"/>
              <a:t>Exemple : </a:t>
            </a:r>
            <a:endParaRPr lang="fr-FR" sz="1400" b="1" dirty="0" smtClean="0"/>
          </a:p>
          <a:p>
            <a:pPr lvl="1"/>
            <a:r>
              <a:rPr lang="fr-FR" sz="1400" b="1" dirty="0" smtClean="0">
                <a:solidFill>
                  <a:srgbClr val="FF0000"/>
                </a:solidFill>
              </a:rPr>
              <a:t>&gt; </a:t>
            </a:r>
            <a:r>
              <a:rPr lang="fr-FR" sz="1400" dirty="0" smtClean="0"/>
              <a:t>Amir </a:t>
            </a:r>
            <a:r>
              <a:rPr lang="fr-FR" sz="1400" dirty="0"/>
              <a:t>demande </a:t>
            </a:r>
            <a:r>
              <a:rPr lang="fr-FR" sz="1400" dirty="0" smtClean="0"/>
              <a:t>une </a:t>
            </a:r>
            <a:r>
              <a:rPr lang="fr-FR" sz="1400" dirty="0"/>
              <a:t>formation </a:t>
            </a:r>
            <a:r>
              <a:rPr lang="fr-FR" sz="1400" dirty="0" smtClean="0"/>
              <a:t>au </a:t>
            </a:r>
            <a:r>
              <a:rPr lang="fr-FR" sz="1400" dirty="0"/>
              <a:t>sein du regroupement d’IFSI porté par </a:t>
            </a:r>
            <a:r>
              <a:rPr lang="fr-FR" sz="1400" dirty="0" smtClean="0"/>
              <a:t>l’Université </a:t>
            </a:r>
            <a:r>
              <a:rPr lang="fr-FR" sz="1400" dirty="0"/>
              <a:t>Bretagne Sud (3 établissements). </a:t>
            </a:r>
            <a:r>
              <a:rPr lang="fr-FR" sz="1400" dirty="0" smtClean="0"/>
              <a:t>Cette demande </a:t>
            </a:r>
            <a:r>
              <a:rPr lang="fr-FR" sz="1400" dirty="0"/>
              <a:t>compte pour </a:t>
            </a:r>
            <a:r>
              <a:rPr lang="fr-FR" sz="1400" dirty="0" smtClean="0"/>
              <a:t>1 vœu</a:t>
            </a:r>
            <a:r>
              <a:rPr lang="fr-FR" sz="1400" dirty="0"/>
              <a:t>. Il choisit au sein de ce regroupement les établissements qu’il souhaite </a:t>
            </a:r>
            <a:r>
              <a:rPr lang="fr-FR" sz="1400" dirty="0" smtClean="0"/>
              <a:t>: Vannes</a:t>
            </a:r>
            <a:r>
              <a:rPr lang="fr-FR" sz="1400" dirty="0"/>
              <a:t>, Pontivy, </a:t>
            </a:r>
            <a:r>
              <a:rPr lang="fr-FR" sz="1400" dirty="0" smtClean="0"/>
              <a:t>Lorient.</a:t>
            </a:r>
          </a:p>
          <a:p>
            <a:pPr lvl="1"/>
            <a:endParaRPr lang="fr-FR" sz="1400" dirty="0" smtClean="0"/>
          </a:p>
          <a:p>
            <a:pPr lvl="1"/>
            <a:r>
              <a:rPr lang="fr-FR" sz="1400" b="1" dirty="0" smtClean="0">
                <a:solidFill>
                  <a:srgbClr val="FF0000"/>
                </a:solidFill>
              </a:rPr>
              <a:t>&gt;</a:t>
            </a:r>
            <a:r>
              <a:rPr lang="fr-FR" sz="1400" dirty="0" smtClean="0">
                <a:solidFill>
                  <a:srgbClr val="FF0000"/>
                </a:solidFill>
              </a:rPr>
              <a:t> </a:t>
            </a:r>
            <a:r>
              <a:rPr lang="fr-FR" sz="1400" dirty="0" smtClean="0"/>
              <a:t>Amir demande en </a:t>
            </a:r>
            <a:r>
              <a:rPr lang="fr-FR" sz="1400" dirty="0"/>
              <a:t>plus un autre regroupement d’IFSI : par exemple, le regroupement </a:t>
            </a:r>
            <a:r>
              <a:rPr lang="fr-FR" sz="1400" dirty="0" smtClean="0"/>
              <a:t>porté par l’Université </a:t>
            </a:r>
            <a:r>
              <a:rPr lang="fr-FR" sz="1400" dirty="0"/>
              <a:t>de Rennes (7 établissements). Cette deuxième demande compte également pour </a:t>
            </a:r>
            <a:r>
              <a:rPr lang="fr-FR" sz="1400" dirty="0" smtClean="0"/>
              <a:t>1 vœu</a:t>
            </a:r>
            <a:r>
              <a:rPr lang="fr-FR" sz="1400" dirty="0"/>
              <a:t>. Il choisit au sein de ce regroupement les établissements qu’il </a:t>
            </a:r>
            <a:r>
              <a:rPr lang="fr-FR" sz="1400" dirty="0" smtClean="0"/>
              <a:t>souhaite parmi </a:t>
            </a:r>
            <a:r>
              <a:rPr lang="fr-FR" sz="1400" dirty="0"/>
              <a:t>les 7 proposés.</a:t>
            </a:r>
          </a:p>
          <a:p>
            <a:endParaRPr lang="fr-FR" sz="500" dirty="0" smtClean="0"/>
          </a:p>
          <a:p>
            <a:r>
              <a:rPr lang="fr-FR" sz="1400" dirty="0"/>
              <a:t>Au total, les </a:t>
            </a:r>
            <a:r>
              <a:rPr lang="fr-FR" sz="1400" dirty="0" smtClean="0"/>
              <a:t>vœux IFSI </a:t>
            </a:r>
            <a:r>
              <a:rPr lang="fr-FR" sz="1400" dirty="0"/>
              <a:t>comptent pour 2 dans la liste de </a:t>
            </a:r>
            <a:r>
              <a:rPr lang="fr-FR" sz="1400" dirty="0" smtClean="0"/>
              <a:t>vœux d'Amir. En </a:t>
            </a:r>
            <a:r>
              <a:rPr lang="fr-FR" sz="1400" dirty="0"/>
              <a:t>revanche, les sous-vœux d'Amir portant sur les IFSI qu'il a choisis ne sont pas comptés dans le nombre de 20 sous-vœux maximum autorisés</a:t>
            </a:r>
          </a:p>
        </p:txBody>
      </p:sp>
    </p:spTree>
    <p:extLst>
      <p:ext uri="{BB962C8B-B14F-4D97-AF65-F5344CB8AC3E}">
        <p14:creationId xmlns:p14="http://schemas.microsoft.com/office/powerpoint/2010/main" val="6991089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Focus sur les vœux </a:t>
            </a:r>
            <a:r>
              <a:rPr lang="fr-FR" dirty="0" smtClean="0"/>
              <a:t>multiples (5/6)</a:t>
            </a:r>
            <a:endParaRPr lang="fr-FR" dirty="0"/>
          </a:p>
        </p:txBody>
      </p:sp>
      <p:sp>
        <p:nvSpPr>
          <p:cNvPr id="3" name="Espace réservé du texte 2"/>
          <p:cNvSpPr>
            <a:spLocks noGrp="1"/>
          </p:cNvSpPr>
          <p:nvPr>
            <p:ph type="body" sz="quarter" idx="13"/>
          </p:nvPr>
        </p:nvSpPr>
        <p:spPr>
          <a:xfrm>
            <a:off x="426718" y="1252007"/>
            <a:ext cx="8640000" cy="5005917"/>
          </a:xfrm>
        </p:spPr>
        <p:txBody>
          <a:bodyPr>
            <a:normAutofit/>
          </a:bodyPr>
          <a:lstStyle/>
          <a:p>
            <a:pPr marL="0" indent="0">
              <a:buNone/>
            </a:pPr>
            <a:r>
              <a:rPr lang="fr-FR" sz="1900" b="1" dirty="0"/>
              <a:t>L</a:t>
            </a:r>
            <a:r>
              <a:rPr lang="fr-FR" sz="1900" b="1" dirty="0" smtClean="0"/>
              <a:t>a PACES en Ile-de-France : </a:t>
            </a:r>
          </a:p>
          <a:p>
            <a:pPr marL="0" lvl="1">
              <a:lnSpc>
                <a:spcPct val="110000"/>
              </a:lnSpc>
              <a:defRPr/>
            </a:pPr>
            <a:endParaRPr lang="fr-FR" sz="1600" dirty="0" smtClean="0"/>
          </a:p>
          <a:p>
            <a:pPr marL="0" lvl="1">
              <a:lnSpc>
                <a:spcPct val="110000"/>
              </a:lnSpc>
              <a:defRPr/>
            </a:pPr>
            <a:r>
              <a:rPr lang="fr-FR" sz="1600" dirty="0" smtClean="0"/>
              <a:t>La PACES Ile-de-France est </a:t>
            </a:r>
            <a:r>
              <a:rPr lang="fr-FR" sz="1600" b="1" dirty="0" smtClean="0">
                <a:solidFill>
                  <a:srgbClr val="F28E65"/>
                </a:solidFill>
              </a:rPr>
              <a:t>regroupée </a:t>
            </a:r>
            <a:r>
              <a:rPr lang="fr-FR" sz="1600" b="1" dirty="0">
                <a:solidFill>
                  <a:srgbClr val="F28E65"/>
                </a:solidFill>
              </a:rPr>
              <a:t>à l’échelle </a:t>
            </a:r>
            <a:r>
              <a:rPr lang="fr-FR" sz="1600" b="1" dirty="0" smtClean="0">
                <a:solidFill>
                  <a:srgbClr val="F28E65"/>
                </a:solidFill>
              </a:rPr>
              <a:t>de </a:t>
            </a:r>
            <a:r>
              <a:rPr lang="fr-FR" sz="1600" b="1" dirty="0">
                <a:solidFill>
                  <a:srgbClr val="F28E65"/>
                </a:solidFill>
              </a:rPr>
              <a:t>la </a:t>
            </a:r>
            <a:r>
              <a:rPr lang="fr-FR" sz="1600" b="1" dirty="0" smtClean="0">
                <a:solidFill>
                  <a:srgbClr val="F28E65"/>
                </a:solidFill>
              </a:rPr>
              <a:t>région Ile-de-France </a:t>
            </a:r>
          </a:p>
          <a:p>
            <a:pPr marL="0" lvl="1">
              <a:lnSpc>
                <a:spcPct val="110000"/>
              </a:lnSpc>
              <a:defRPr/>
            </a:pPr>
            <a:endParaRPr lang="fr-FR" sz="1600" b="1" dirty="0" smtClean="0">
              <a:solidFill>
                <a:srgbClr val="F28E65"/>
              </a:solidFill>
            </a:endParaRPr>
          </a:p>
          <a:p>
            <a:pPr marL="0" lvl="1">
              <a:lnSpc>
                <a:spcPct val="110000"/>
              </a:lnSpc>
              <a:defRPr/>
            </a:pPr>
            <a:r>
              <a:rPr lang="fr-FR" sz="1600" b="1" dirty="0" smtClean="0">
                <a:solidFill>
                  <a:srgbClr val="F28E65"/>
                </a:solidFill>
              </a:rPr>
              <a:t>Chaque UFR médicale de la région correspond </a:t>
            </a:r>
            <a:r>
              <a:rPr lang="fr-FR" sz="1600" b="1" dirty="0">
                <a:solidFill>
                  <a:srgbClr val="F28E65"/>
                </a:solidFill>
              </a:rPr>
              <a:t>à un sous-vœu </a:t>
            </a:r>
            <a:r>
              <a:rPr lang="fr-FR" sz="1600" dirty="0"/>
              <a:t>d’un vœu </a:t>
            </a:r>
            <a:r>
              <a:rPr lang="fr-FR" sz="1600" dirty="0" smtClean="0"/>
              <a:t>multiple</a:t>
            </a:r>
          </a:p>
          <a:p>
            <a:pPr marL="0" lvl="1">
              <a:lnSpc>
                <a:spcPct val="110000"/>
              </a:lnSpc>
              <a:defRPr/>
            </a:pPr>
            <a:endParaRPr lang="fr-FR" sz="1600" dirty="0"/>
          </a:p>
          <a:p>
            <a:pPr marL="0" lvl="1">
              <a:lnSpc>
                <a:spcPct val="110000"/>
              </a:lnSpc>
              <a:defRPr/>
            </a:pPr>
            <a:r>
              <a:rPr lang="fr-FR" sz="1600" dirty="0"/>
              <a:t>Lorsque le lycéen demande </a:t>
            </a:r>
            <a:r>
              <a:rPr lang="fr-FR" sz="1600" dirty="0" smtClean="0"/>
              <a:t>la PACES en Ile-de-France, </a:t>
            </a:r>
            <a:r>
              <a:rPr lang="fr-FR" sz="1600" dirty="0"/>
              <a:t>il formule un vœu multiple et peut choisir </a:t>
            </a:r>
            <a:r>
              <a:rPr lang="fr-FR" sz="1600" b="1" dirty="0" smtClean="0">
                <a:solidFill>
                  <a:srgbClr val="F28E65"/>
                </a:solidFill>
              </a:rPr>
              <a:t>toutes les UFR médicales en IDF : le nombre de sous-vœux n’est pas limité</a:t>
            </a:r>
          </a:p>
          <a:p>
            <a:pPr marL="0" lvl="1">
              <a:lnSpc>
                <a:spcPct val="110000"/>
              </a:lnSpc>
              <a:defRPr/>
            </a:pPr>
            <a:endParaRPr lang="fr-FR" sz="1600" b="1" dirty="0" smtClean="0">
              <a:solidFill>
                <a:srgbClr val="F28E65"/>
              </a:solidFill>
            </a:endParaRPr>
          </a:p>
          <a:p>
            <a:pPr marL="0" lvl="1">
              <a:lnSpc>
                <a:spcPct val="110000"/>
              </a:lnSpc>
              <a:defRPr/>
            </a:pPr>
            <a:r>
              <a:rPr lang="fr-FR" sz="1600" b="1" dirty="0" smtClean="0">
                <a:solidFill>
                  <a:srgbClr val="F28E65"/>
                </a:solidFill>
              </a:rPr>
              <a:t>Il est recommandé de formuler des sous-vœux pour les 7 UFR de la région</a:t>
            </a:r>
            <a:endParaRPr lang="fr-FR" sz="1600" b="1" dirty="0">
              <a:solidFill>
                <a:srgbClr val="F28E65"/>
              </a:solidFill>
            </a:endParaRPr>
          </a:p>
          <a:p>
            <a:pPr marL="0" indent="0">
              <a:buNone/>
            </a:pP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26</a:t>
            </a:fld>
            <a:endParaRPr lang="fr-FR" dirty="0"/>
          </a:p>
        </p:txBody>
      </p:sp>
      <p:sp>
        <p:nvSpPr>
          <p:cNvPr id="5" name="Rectangle à coins arrondis 4"/>
          <p:cNvSpPr/>
          <p:nvPr/>
        </p:nvSpPr>
        <p:spPr>
          <a:xfrm>
            <a:off x="428625" y="4535553"/>
            <a:ext cx="8280400" cy="1512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dirty="0"/>
              <a:t>Exemple : </a:t>
            </a:r>
            <a:r>
              <a:rPr lang="fr-FR" sz="1600" b="1" dirty="0" smtClean="0"/>
              <a:t>Justine demande </a:t>
            </a:r>
            <a:r>
              <a:rPr lang="fr-FR" sz="1600" b="1" dirty="0"/>
              <a:t>la </a:t>
            </a:r>
            <a:r>
              <a:rPr lang="fr-FR" sz="1600" b="1" dirty="0" smtClean="0"/>
              <a:t>PACES en Ile de France dans les 7 UFR médicales de la région </a:t>
            </a:r>
            <a:endParaRPr lang="fr-FR" sz="1600" b="1" dirty="0"/>
          </a:p>
          <a:p>
            <a:pPr marL="285750" indent="-285750">
              <a:buFont typeface="Wingdings" pitchFamily="2" charset="2"/>
              <a:buChar char="à"/>
              <a:defRPr/>
            </a:pPr>
            <a:r>
              <a:rPr lang="fr-FR" sz="1600" dirty="0" smtClean="0"/>
              <a:t>La demande de PACES en Ile-de-France compte pour un vœu </a:t>
            </a:r>
          </a:p>
          <a:p>
            <a:pPr marL="285750" indent="-285750">
              <a:buFont typeface="Wingdings" pitchFamily="2" charset="2"/>
              <a:buChar char="à"/>
              <a:defRPr/>
            </a:pPr>
            <a:r>
              <a:rPr lang="fr-FR" sz="1600" dirty="0" smtClean="0"/>
              <a:t>Les sous-vœux portant sur les 7 UFR médicales choisies ne sont pas comptés dans le nombre de 20 sous-vœux </a:t>
            </a:r>
            <a:r>
              <a:rPr lang="fr-FR" sz="1600" dirty="0"/>
              <a:t>maximum autorisé</a:t>
            </a:r>
            <a:endParaRPr lang="fr-FR" sz="1600" dirty="0" smtClean="0"/>
          </a:p>
        </p:txBody>
      </p:sp>
    </p:spTree>
    <p:extLst>
      <p:ext uri="{BB962C8B-B14F-4D97-AF65-F5344CB8AC3E}">
        <p14:creationId xmlns:p14="http://schemas.microsoft.com/office/powerpoint/2010/main" val="12988752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Focus sur les vœux </a:t>
            </a:r>
            <a:r>
              <a:rPr lang="fr-FR" dirty="0" smtClean="0"/>
              <a:t>multiples (6/6)</a:t>
            </a:r>
            <a:endParaRPr lang="fr-FR" dirty="0"/>
          </a:p>
        </p:txBody>
      </p:sp>
      <p:sp>
        <p:nvSpPr>
          <p:cNvPr id="3" name="Espace réservé du texte 2"/>
          <p:cNvSpPr>
            <a:spLocks noGrp="1"/>
          </p:cNvSpPr>
          <p:nvPr>
            <p:ph type="body" sz="quarter" idx="13"/>
          </p:nvPr>
        </p:nvSpPr>
        <p:spPr>
          <a:xfrm>
            <a:off x="426718" y="1252007"/>
            <a:ext cx="8640000" cy="5005917"/>
          </a:xfrm>
        </p:spPr>
        <p:txBody>
          <a:bodyPr>
            <a:normAutofit/>
          </a:bodyPr>
          <a:lstStyle/>
          <a:p>
            <a:pPr marL="0" indent="0">
              <a:buNone/>
            </a:pPr>
            <a:r>
              <a:rPr lang="fr-FR" sz="1900" b="1" dirty="0" smtClean="0"/>
              <a:t>Cas particuliers des écoles d’ingénieurs et de commerce : </a:t>
            </a:r>
          </a:p>
          <a:p>
            <a:pPr marL="0" indent="0">
              <a:buNone/>
            </a:pPr>
            <a:endParaRPr lang="fr-FR" sz="1600" dirty="0" smtClean="0"/>
          </a:p>
          <a:p>
            <a:pPr marL="0" lvl="1">
              <a:lnSpc>
                <a:spcPct val="110000"/>
              </a:lnSpc>
              <a:defRPr/>
            </a:pPr>
            <a:r>
              <a:rPr lang="fr-FR" sz="1800" dirty="0"/>
              <a:t>Elles peuvent se regrouper par réseaux d’établissements pour recruter leurs futurs étudiants à partir d’un concours </a:t>
            </a:r>
            <a:r>
              <a:rPr lang="fr-FR" sz="1800" dirty="0" smtClean="0"/>
              <a:t>commun</a:t>
            </a:r>
          </a:p>
          <a:p>
            <a:pPr marL="0" lvl="1">
              <a:lnSpc>
                <a:spcPct val="110000"/>
              </a:lnSpc>
              <a:defRPr/>
            </a:pPr>
            <a:endParaRPr lang="fr-FR" sz="1400" dirty="0"/>
          </a:p>
          <a:p>
            <a:pPr marL="0" lvl="1">
              <a:lnSpc>
                <a:spcPct val="110000"/>
              </a:lnSpc>
              <a:defRPr/>
            </a:pPr>
            <a:r>
              <a:rPr lang="fr-FR" sz="1800" dirty="0"/>
              <a:t>Le lycéen qui demande ce type d’école formule un vœu </a:t>
            </a:r>
            <a:r>
              <a:rPr lang="fr-FR" sz="1800" dirty="0" smtClean="0"/>
              <a:t>multiple</a:t>
            </a:r>
          </a:p>
          <a:p>
            <a:pPr marL="0" lvl="1">
              <a:lnSpc>
                <a:spcPct val="110000"/>
              </a:lnSpc>
              <a:defRPr/>
            </a:pPr>
            <a:endParaRPr lang="fr-FR" sz="1400" dirty="0"/>
          </a:p>
          <a:p>
            <a:pPr marL="0" lvl="1">
              <a:lnSpc>
                <a:spcPct val="110000"/>
              </a:lnSpc>
              <a:defRPr/>
            </a:pPr>
            <a:r>
              <a:rPr lang="fr-FR" sz="1800" dirty="0"/>
              <a:t>Chaque école du réseau correspond à un sous-vœu</a:t>
            </a:r>
          </a:p>
          <a:p>
            <a:pPr marL="0" lvl="1">
              <a:lnSpc>
                <a:spcPct val="110000"/>
              </a:lnSpc>
              <a:defRPr/>
            </a:pPr>
            <a:endParaRPr lang="fr-FR" sz="1400" dirty="0"/>
          </a:p>
          <a:p>
            <a:pPr marL="0" lvl="1">
              <a:lnSpc>
                <a:spcPct val="110000"/>
              </a:lnSpc>
              <a:defRPr/>
            </a:pPr>
            <a:r>
              <a:rPr lang="fr-FR" sz="1800" dirty="0"/>
              <a:t>Le nombre de sous-vœux n’est pas limité</a:t>
            </a:r>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27</a:t>
            </a:fld>
            <a:endParaRPr lang="fr-FR" dirty="0"/>
          </a:p>
        </p:txBody>
      </p:sp>
      <p:sp>
        <p:nvSpPr>
          <p:cNvPr id="5" name="Rectangle à coins arrondis 4"/>
          <p:cNvSpPr/>
          <p:nvPr/>
        </p:nvSpPr>
        <p:spPr>
          <a:xfrm>
            <a:off x="428625" y="4609984"/>
            <a:ext cx="8280400" cy="1296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marL="285750" indent="-285750" fontAlgn="auto">
              <a:spcBef>
                <a:spcPts val="0"/>
              </a:spcBef>
              <a:spcAft>
                <a:spcPts val="0"/>
              </a:spcAft>
              <a:buFont typeface="Arial" panose="020B0604020202020204" pitchFamily="34" charset="0"/>
              <a:buChar char="•"/>
              <a:defRPr/>
            </a:pPr>
            <a:r>
              <a:rPr lang="fr-FR" sz="1600" dirty="0" smtClean="0"/>
              <a:t>Une </a:t>
            </a:r>
            <a:r>
              <a:rPr lang="fr-FR" sz="1600" dirty="0"/>
              <a:t>demande d’admission dans un réseau d’écoles regroupées compte pour un vœu </a:t>
            </a:r>
            <a:endParaRPr lang="fr-FR" sz="1600" dirty="0" smtClean="0"/>
          </a:p>
          <a:p>
            <a:pPr marL="285750" indent="-285750" fontAlgn="auto">
              <a:spcBef>
                <a:spcPts val="0"/>
              </a:spcBef>
              <a:spcAft>
                <a:spcPts val="0"/>
              </a:spcAft>
              <a:buFont typeface="Arial" panose="020B0604020202020204" pitchFamily="34" charset="0"/>
              <a:buChar char="•"/>
              <a:defRPr/>
            </a:pPr>
            <a:r>
              <a:rPr lang="fr-FR" sz="1600" dirty="0" smtClean="0"/>
              <a:t>Les </a:t>
            </a:r>
            <a:r>
              <a:rPr lang="fr-FR" sz="1600" dirty="0"/>
              <a:t>sous-vœux portant sur les écoles choisies ne sont pas comptés dans le nombre de 20 sous-vœux maximum autorisé</a:t>
            </a:r>
          </a:p>
        </p:txBody>
      </p:sp>
    </p:spTree>
    <p:extLst>
      <p:ext uri="{BB962C8B-B14F-4D97-AF65-F5344CB8AC3E}">
        <p14:creationId xmlns:p14="http://schemas.microsoft.com/office/powerpoint/2010/main" val="26680416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426718" y="1406042"/>
            <a:ext cx="8424000" cy="4598988"/>
          </a:xfrm>
        </p:spPr>
        <p:txBody>
          <a:bodyPr>
            <a:normAutofit fontScale="32500" lnSpcReduction="20000"/>
          </a:bodyPr>
          <a:lstStyle/>
          <a:p>
            <a:r>
              <a:rPr lang="fr-FR" sz="5500" b="1" dirty="0"/>
              <a:t>Un lycéen peut demander une césure </a:t>
            </a:r>
            <a:r>
              <a:rPr lang="fr-FR" sz="5500" dirty="0"/>
              <a:t>directement après le bac : possibilité de suspendre temporairement une formation </a:t>
            </a:r>
            <a:r>
              <a:rPr lang="fr-FR" sz="5500" dirty="0" smtClean="0"/>
              <a:t>afin </a:t>
            </a:r>
            <a:r>
              <a:rPr lang="fr-FR" sz="5500" dirty="0"/>
              <a:t>d’acquérir une expérience utile pour sa formation ou favoriser son projet (partir à l’étranger, réaliser un projet associatif, </a:t>
            </a:r>
            <a:r>
              <a:rPr lang="fr-FR" sz="5500" dirty="0" smtClean="0"/>
              <a:t>entrepreneurial…)</a:t>
            </a:r>
            <a:endParaRPr lang="fr-FR" sz="2900" dirty="0" smtClean="0"/>
          </a:p>
          <a:p>
            <a:pPr marL="0" indent="0">
              <a:buNone/>
            </a:pPr>
            <a:endParaRPr lang="fr-FR" sz="3100" dirty="0" smtClean="0"/>
          </a:p>
          <a:p>
            <a:pPr lvl="1"/>
            <a:r>
              <a:rPr lang="fr-FR" sz="4900" dirty="0" smtClean="0"/>
              <a:t>La </a:t>
            </a:r>
            <a:r>
              <a:rPr lang="fr-FR" sz="4900" dirty="0"/>
              <a:t>durée d’une césure peut varier d’un semestre universitaire à une année universitaire </a:t>
            </a:r>
            <a:endParaRPr lang="fr-FR" sz="4900" dirty="0" smtClean="0"/>
          </a:p>
          <a:p>
            <a:pPr lvl="1"/>
            <a:r>
              <a:rPr lang="fr-FR" sz="4900" dirty="0" smtClean="0"/>
              <a:t>la </a:t>
            </a:r>
            <a:r>
              <a:rPr lang="fr-FR" sz="4900" dirty="0"/>
              <a:t>demande de césure est faite lors de la saisie des vœux sur Parcoursup (en cochant la case « césure </a:t>
            </a:r>
            <a:r>
              <a:rPr lang="fr-FR" sz="4900" dirty="0" smtClean="0"/>
              <a:t>»)</a:t>
            </a:r>
          </a:p>
          <a:p>
            <a:pPr lvl="1"/>
            <a:r>
              <a:rPr lang="fr-FR" sz="4900" dirty="0" smtClean="0"/>
              <a:t>l’information </a:t>
            </a:r>
            <a:r>
              <a:rPr lang="fr-FR" sz="4900" dirty="0"/>
              <a:t>est portée à la connaissance de l’établissement </a:t>
            </a:r>
            <a:r>
              <a:rPr lang="fr-FR" sz="4900" b="1" dirty="0" smtClean="0"/>
              <a:t>uniquement</a:t>
            </a:r>
            <a:r>
              <a:rPr lang="fr-FR" sz="4900" dirty="0" smtClean="0"/>
              <a:t> au </a:t>
            </a:r>
            <a:r>
              <a:rPr lang="fr-FR" sz="4900" dirty="0"/>
              <a:t>moment de l’inscription </a:t>
            </a:r>
            <a:r>
              <a:rPr lang="fr-FR" sz="4900" dirty="0" smtClean="0"/>
              <a:t>administrative</a:t>
            </a:r>
          </a:p>
          <a:p>
            <a:pPr lvl="1"/>
            <a:r>
              <a:rPr lang="fr-FR" sz="4900" dirty="0" smtClean="0"/>
              <a:t>dès </a:t>
            </a:r>
            <a:r>
              <a:rPr lang="fr-FR" sz="4900" dirty="0"/>
              <a:t>que le lycéen a accepté </a:t>
            </a:r>
            <a:r>
              <a:rPr lang="fr-FR" sz="4900" dirty="0" smtClean="0"/>
              <a:t>définitivement </a:t>
            </a:r>
            <a:r>
              <a:rPr lang="fr-FR" sz="4900" dirty="0"/>
              <a:t>une proposition d’admission, il contacte la formation pour connaitre les modalités pour déposer sa demande de </a:t>
            </a:r>
            <a:r>
              <a:rPr lang="fr-FR" sz="4900" dirty="0" smtClean="0"/>
              <a:t>césure</a:t>
            </a:r>
          </a:p>
          <a:p>
            <a:pPr lvl="1"/>
            <a:r>
              <a:rPr lang="fr-FR" sz="4900" dirty="0" smtClean="0"/>
              <a:t>la </a:t>
            </a:r>
            <a:r>
              <a:rPr lang="fr-FR" sz="4900" dirty="0"/>
              <a:t>césure n’est pas accordée de droit : une lettre de motivation précisant les objectifs et les modalités de réalisation envisagées pour cette césure doit être adressée au président ou directeur de l’établissement. </a:t>
            </a:r>
          </a:p>
          <a:p>
            <a:endParaRPr lang="fr-FR" sz="3100" dirty="0" smtClean="0"/>
          </a:p>
          <a:p>
            <a:endParaRPr lang="fr-FR" sz="3100" dirty="0"/>
          </a:p>
          <a:p>
            <a:endParaRPr lang="fr-FR" sz="2900" dirty="0" smtClean="0"/>
          </a:p>
          <a:p>
            <a:pPr marL="0" indent="0">
              <a:buNone/>
              <a:defRPr/>
            </a:pPr>
            <a:endParaRPr lang="fr-FR" sz="5600" dirty="0"/>
          </a:p>
          <a:p>
            <a:pPr marL="0" indent="0">
              <a:buNone/>
              <a:defRPr/>
            </a:pPr>
            <a:r>
              <a:rPr lang="fr-FR" sz="5600" dirty="0" smtClean="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28</a:t>
            </a:fld>
            <a:endParaRPr lang="fr-FR" dirty="0"/>
          </a:p>
        </p:txBody>
      </p:sp>
      <p:sp>
        <p:nvSpPr>
          <p:cNvPr id="7" name="Titre 1"/>
          <p:cNvSpPr>
            <a:spLocks noGrp="1"/>
          </p:cNvSpPr>
          <p:nvPr>
            <p:ph type="title"/>
          </p:nvPr>
        </p:nvSpPr>
        <p:spPr>
          <a:xfrm>
            <a:off x="426718" y="78381"/>
            <a:ext cx="8159932" cy="1286937"/>
          </a:xfrm>
        </p:spPr>
        <p:txBody>
          <a:bodyPr/>
          <a:lstStyle/>
          <a:p>
            <a:r>
              <a:rPr lang="fr-FR" dirty="0" smtClean="0"/>
              <a:t>CESURE : mode d’emploi </a:t>
            </a:r>
            <a:endParaRPr lang="fr-FR" dirty="0"/>
          </a:p>
        </p:txBody>
      </p:sp>
      <p:sp>
        <p:nvSpPr>
          <p:cNvPr id="8" name="Rectangle à coins arrondis 7"/>
          <p:cNvSpPr/>
          <p:nvPr/>
        </p:nvSpPr>
        <p:spPr>
          <a:xfrm>
            <a:off x="426718" y="4794738"/>
            <a:ext cx="8375635" cy="1201384"/>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sz="1400" dirty="0" smtClean="0"/>
              <a:t>Avantages </a:t>
            </a:r>
            <a:r>
              <a:rPr lang="fr-FR" sz="1400" dirty="0"/>
              <a:t>de la césure : </a:t>
            </a:r>
          </a:p>
          <a:p>
            <a:pPr marL="285750" indent="-285750">
              <a:buFont typeface="Wingdings" pitchFamily="2" charset="2"/>
              <a:buChar char="Ø"/>
            </a:pPr>
            <a:r>
              <a:rPr lang="fr-FR" sz="1400" dirty="0" smtClean="0"/>
              <a:t>Le candidat peut </a:t>
            </a:r>
            <a:r>
              <a:rPr lang="fr-FR" sz="1400" dirty="0"/>
              <a:t>demander le maintien de ses bourses pendant la durée de la césure </a:t>
            </a:r>
          </a:p>
          <a:p>
            <a:pPr marL="285750" indent="-285750">
              <a:buFont typeface="Wingdings" pitchFamily="2" charset="2"/>
              <a:buChar char="Ø"/>
            </a:pPr>
            <a:r>
              <a:rPr lang="fr-FR" sz="1400" dirty="0" smtClean="0"/>
              <a:t>Le </a:t>
            </a:r>
            <a:r>
              <a:rPr lang="fr-FR" sz="1400" dirty="0"/>
              <a:t>lycéen est bien inscrit dans la formation </a:t>
            </a:r>
            <a:r>
              <a:rPr lang="fr-FR" sz="1400" dirty="0" smtClean="0"/>
              <a:t>qu’il a acceptée et </a:t>
            </a:r>
            <a:r>
              <a:rPr lang="fr-FR" sz="1400" dirty="0"/>
              <a:t>bénéficie du statut étudiant pendant toute la période de </a:t>
            </a:r>
            <a:r>
              <a:rPr lang="fr-FR" sz="1400" dirty="0" smtClean="0"/>
              <a:t>césure</a:t>
            </a:r>
            <a:endParaRPr lang="fr-FR" sz="1400" dirty="0"/>
          </a:p>
          <a:p>
            <a:pPr marL="285750" indent="-285750">
              <a:buFont typeface="Wingdings" pitchFamily="2" charset="2"/>
              <a:buChar char="Ø"/>
            </a:pPr>
            <a:r>
              <a:rPr lang="fr-FR" sz="1400" dirty="0"/>
              <a:t>I</a:t>
            </a:r>
            <a:r>
              <a:rPr lang="fr-FR" sz="1400" dirty="0" smtClean="0"/>
              <a:t>l </a:t>
            </a:r>
            <a:r>
              <a:rPr lang="fr-FR" sz="1400" dirty="0"/>
              <a:t>a un droit de réintégration ou de réinscription à l’issue de la césure</a:t>
            </a:r>
          </a:p>
        </p:txBody>
      </p:sp>
    </p:spTree>
    <p:extLst>
      <p:ext uri="{BB962C8B-B14F-4D97-AF65-F5344CB8AC3E}">
        <p14:creationId xmlns:p14="http://schemas.microsoft.com/office/powerpoint/2010/main" val="12718260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3528" y="318420"/>
            <a:ext cx="7886700" cy="758581"/>
          </a:xfrm>
        </p:spPr>
        <p:txBody>
          <a:bodyPr>
            <a:normAutofit/>
          </a:bodyPr>
          <a:lstStyle/>
          <a:p>
            <a:r>
              <a:rPr lang="fr-FR" sz="2600" dirty="0" smtClean="0"/>
              <a:t>Questionnaires DROIT &amp; SCIENCES : A quoi ça sert ?</a:t>
            </a:r>
            <a:endParaRPr lang="fr-FR" sz="2600"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29</a:t>
            </a:fld>
            <a:endParaRPr lang="fr-FR" dirty="0"/>
          </a:p>
        </p:txBody>
      </p:sp>
      <p:sp>
        <p:nvSpPr>
          <p:cNvPr id="4" name="Espace réservé du texte 2"/>
          <p:cNvSpPr txBox="1">
            <a:spLocks/>
          </p:cNvSpPr>
          <p:nvPr/>
        </p:nvSpPr>
        <p:spPr>
          <a:xfrm>
            <a:off x="513528" y="1303439"/>
            <a:ext cx="8159932" cy="4827730"/>
          </a:xfrm>
          <a:prstGeom prst="rect">
            <a:avLst/>
          </a:prstGeom>
        </p:spPr>
        <p:txBody>
          <a:bodyPr>
            <a:normAutofit fontScale="25000" lnSpcReduction="20000"/>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defRPr/>
            </a:pPr>
            <a:r>
              <a:rPr lang="fr-FR" sz="7200" b="1" dirty="0" smtClean="0"/>
              <a:t>Des questionnaires d’auto-évaluation pour aider les lycéens dans leur réflexion :</a:t>
            </a:r>
          </a:p>
          <a:p>
            <a:pPr marL="0" indent="0">
              <a:buFont typeface="Lucida Grande"/>
              <a:buNone/>
              <a:defRPr/>
            </a:pPr>
            <a:endParaRPr lang="fr-FR" sz="5000" dirty="0" smtClean="0"/>
          </a:p>
          <a:p>
            <a:pPr>
              <a:defRPr/>
            </a:pPr>
            <a:r>
              <a:rPr lang="fr-FR" sz="6400" b="1" dirty="0" smtClean="0">
                <a:solidFill>
                  <a:srgbClr val="F28E65"/>
                </a:solidFill>
              </a:rPr>
              <a:t>Des outils informatifs et pédagogiques : </a:t>
            </a:r>
            <a:r>
              <a:rPr lang="fr-FR" sz="6400" dirty="0" smtClean="0"/>
              <a:t>ces questionnaires </a:t>
            </a:r>
            <a:r>
              <a:rPr lang="fr-FR" sz="6400" dirty="0"/>
              <a:t>sont mis à disposition des candidats </a:t>
            </a:r>
            <a:r>
              <a:rPr lang="fr-FR" sz="6400" dirty="0" smtClean="0"/>
              <a:t>pour les aider à </a:t>
            </a:r>
            <a:r>
              <a:rPr lang="fr-FR" sz="6400" dirty="0"/>
              <a:t>avoir un premier aperçu des types de connaissances et de compétences à mobiliser </a:t>
            </a:r>
            <a:r>
              <a:rPr lang="fr-FR" sz="6400" dirty="0" smtClean="0"/>
              <a:t>dans la formation demandée.</a:t>
            </a:r>
            <a:r>
              <a:rPr lang="fr-FR" sz="6400" dirty="0"/>
              <a:t> </a:t>
            </a:r>
          </a:p>
          <a:p>
            <a:pPr>
              <a:defRPr/>
            </a:pPr>
            <a:endParaRPr lang="fr-FR" sz="3200" dirty="0" smtClean="0"/>
          </a:p>
          <a:p>
            <a:pPr>
              <a:defRPr/>
            </a:pPr>
            <a:r>
              <a:rPr lang="fr-FR" sz="6400" b="1" dirty="0" smtClean="0">
                <a:solidFill>
                  <a:srgbClr val="F28E65"/>
                </a:solidFill>
              </a:rPr>
              <a:t>Des </a:t>
            </a:r>
            <a:r>
              <a:rPr lang="fr-FR" sz="6400" b="1" dirty="0">
                <a:solidFill>
                  <a:srgbClr val="F28E65"/>
                </a:solidFill>
              </a:rPr>
              <a:t>questionnaires qui ne concernent que certaines formations </a:t>
            </a:r>
            <a:r>
              <a:rPr lang="fr-FR" sz="6400" dirty="0" smtClean="0"/>
              <a:t>: ces questionnaires concernent les candidats qui souhaitent se porter candidats pour une Licence de </a:t>
            </a:r>
            <a:r>
              <a:rPr lang="fr-FR" sz="6400" dirty="0"/>
              <a:t>Droit ou </a:t>
            </a:r>
            <a:r>
              <a:rPr lang="fr-FR" sz="6400" dirty="0" smtClean="0"/>
              <a:t>l’une des 14 mentions </a:t>
            </a:r>
            <a:r>
              <a:rPr lang="fr-FR" sz="6400" dirty="0"/>
              <a:t>de Licences </a:t>
            </a:r>
            <a:r>
              <a:rPr lang="fr-FR" sz="6400" dirty="0" smtClean="0"/>
              <a:t>scientifiques, </a:t>
            </a:r>
            <a:r>
              <a:rPr lang="fr-FR" sz="6400" dirty="0"/>
              <a:t>que la licence fasse ou non partie d'un </a:t>
            </a:r>
            <a:r>
              <a:rPr lang="fr-FR" sz="6400" dirty="0" smtClean="0"/>
              <a:t>portail</a:t>
            </a:r>
            <a:r>
              <a:rPr lang="fr-FR" sz="6400" dirty="0"/>
              <a:t> </a:t>
            </a:r>
            <a:endParaRPr lang="fr-FR" sz="6400" dirty="0" smtClean="0"/>
          </a:p>
          <a:p>
            <a:pPr>
              <a:defRPr/>
            </a:pPr>
            <a:endParaRPr lang="fr-FR" sz="3700" dirty="0" smtClean="0"/>
          </a:p>
          <a:p>
            <a:pPr>
              <a:defRPr/>
            </a:pPr>
            <a:r>
              <a:rPr lang="fr-FR" sz="6400" b="1" dirty="0">
                <a:solidFill>
                  <a:srgbClr val="F28E65"/>
                </a:solidFill>
              </a:rPr>
              <a:t> </a:t>
            </a:r>
            <a:r>
              <a:rPr lang="fr-FR" sz="6400" b="1" dirty="0" smtClean="0">
                <a:solidFill>
                  <a:srgbClr val="F28E65"/>
                </a:solidFill>
              </a:rPr>
              <a:t>Des questionnaires obligatoires mais dont les résultats restent confidentiels </a:t>
            </a:r>
            <a:r>
              <a:rPr lang="fr-FR" sz="6400" dirty="0"/>
              <a:t>: </a:t>
            </a:r>
            <a:r>
              <a:rPr lang="fr-FR" sz="6400" dirty="0" smtClean="0"/>
              <a:t>avoir </a:t>
            </a:r>
            <a:r>
              <a:rPr lang="fr-FR" sz="6400" dirty="0"/>
              <a:t>répondu à ce questionnaire est une condition de recevabilité du </a:t>
            </a:r>
            <a:r>
              <a:rPr lang="fr-FR" sz="6400" dirty="0" smtClean="0"/>
              <a:t>dossier. Les </a:t>
            </a:r>
            <a:r>
              <a:rPr lang="fr-FR" sz="6400" dirty="0"/>
              <a:t>résultats au questionnaire ne sont communiqués et n'appartiennent qu’au seul candidat ; ils ne sont en aucun cas transmis aux universités.</a:t>
            </a:r>
          </a:p>
          <a:p>
            <a:pPr marL="0" indent="0">
              <a:buFont typeface="Lucida Grande"/>
              <a:buNone/>
              <a:defRPr/>
            </a:pPr>
            <a:r>
              <a:rPr lang="fr-FR" sz="3100" dirty="0" smtClean="0"/>
              <a:t> </a:t>
            </a:r>
          </a:p>
          <a:p>
            <a:pPr marL="0" indent="0">
              <a:buFont typeface="Lucida Grande"/>
              <a:buNone/>
              <a:defRPr/>
            </a:pPr>
            <a:r>
              <a:rPr lang="fr-FR" sz="7100" b="1" dirty="0" smtClean="0"/>
              <a:t>Des questionnaires à remplir pour finaliser son dossier jusqu’au 3 avril (inclus)</a:t>
            </a:r>
          </a:p>
          <a:p>
            <a:pPr marL="0" indent="0">
              <a:buFont typeface="Lucida Grande"/>
              <a:buNone/>
              <a:defRPr/>
            </a:pPr>
            <a:endParaRPr lang="fr-FR" sz="3200" b="1" dirty="0" smtClean="0"/>
          </a:p>
          <a:p>
            <a:pPr>
              <a:defRPr/>
            </a:pPr>
            <a:r>
              <a:rPr lang="fr-FR" sz="6400" b="1" dirty="0">
                <a:solidFill>
                  <a:srgbClr val="F28E65"/>
                </a:solidFill>
              </a:rPr>
              <a:t>Des questionnaires accessibles sur le site Terminales2018-2019  </a:t>
            </a:r>
            <a:r>
              <a:rPr lang="fr-FR" sz="6500" b="1" dirty="0" smtClean="0">
                <a:solidFill>
                  <a:srgbClr val="F28E65"/>
                </a:solidFill>
              </a:rPr>
              <a:t>:  </a:t>
            </a:r>
            <a:r>
              <a:rPr lang="fr-FR" sz="6800" dirty="0"/>
              <a:t>chaque candidat concerné passera le </a:t>
            </a:r>
            <a:r>
              <a:rPr lang="fr-FR" sz="6800" dirty="0" smtClean="0"/>
              <a:t>questionnaire correspondant </a:t>
            </a:r>
            <a:r>
              <a:rPr lang="fr-FR" sz="6800" dirty="0"/>
              <a:t>à la formation de son choix </a:t>
            </a:r>
            <a:r>
              <a:rPr lang="fr-FR" sz="6800" dirty="0" smtClean="0"/>
              <a:t>; les questionnaires seront disponibles sur </a:t>
            </a:r>
            <a:r>
              <a:rPr lang="fr-FR" sz="6800" dirty="0"/>
              <a:t>le site </a:t>
            </a:r>
            <a:r>
              <a:rPr lang="fr-FR" sz="6800" dirty="0" smtClean="0"/>
              <a:t>Terminales2018-2019 </a:t>
            </a:r>
            <a:r>
              <a:rPr lang="fr-FR" sz="6800" dirty="0"/>
              <a:t>à partir du 22 janvier. </a:t>
            </a:r>
            <a:endParaRPr lang="fr-FR" sz="6800" dirty="0" smtClean="0"/>
          </a:p>
          <a:p>
            <a:pPr>
              <a:defRPr/>
            </a:pPr>
            <a:r>
              <a:rPr lang="fr-FR" sz="6400" b="1" dirty="0">
                <a:solidFill>
                  <a:srgbClr val="F28E65"/>
                </a:solidFill>
              </a:rPr>
              <a:t>Une attestation à télécharger pour finaliser son dossier </a:t>
            </a:r>
            <a:r>
              <a:rPr lang="fr-FR" sz="6800" dirty="0" smtClean="0"/>
              <a:t>: </a:t>
            </a:r>
            <a:r>
              <a:rPr lang="fr-FR" sz="6800" dirty="0"/>
              <a:t>Une attestation téléchargeable sera délivrée par le site Terminales2018-2019 qui devra être jointe au dossier de </a:t>
            </a:r>
            <a:r>
              <a:rPr lang="fr-FR" sz="6800" dirty="0" smtClean="0"/>
              <a:t>candidature. Cette opération devra être réalisée au plus tard le 3 avril inclus. </a:t>
            </a:r>
            <a:endParaRPr lang="fr-FR" sz="6800" dirty="0"/>
          </a:p>
          <a:p>
            <a:pPr>
              <a:defRPr/>
            </a:pPr>
            <a:endParaRPr lang="fr-FR" sz="6500" b="1" dirty="0" smtClean="0">
              <a:solidFill>
                <a:srgbClr val="F28E65"/>
              </a:solidFill>
            </a:endParaRPr>
          </a:p>
          <a:p>
            <a:pPr marL="0" indent="0">
              <a:buFont typeface="Lucida Grande"/>
              <a:buNone/>
              <a:defRPr/>
            </a:pPr>
            <a:endParaRPr lang="fr-FR" sz="5600" dirty="0" smtClean="0"/>
          </a:p>
          <a:p>
            <a:pPr marL="0" indent="0">
              <a:buFont typeface="Lucida Grande"/>
              <a:buNone/>
              <a:defRPr/>
            </a:pPr>
            <a:r>
              <a:rPr lang="fr-FR" sz="5600" dirty="0" smtClean="0"/>
              <a:t>               </a:t>
            </a:r>
          </a:p>
        </p:txBody>
      </p:sp>
    </p:spTree>
    <p:extLst>
      <p:ext uri="{BB962C8B-B14F-4D97-AF65-F5344CB8AC3E}">
        <p14:creationId xmlns:p14="http://schemas.microsoft.com/office/powerpoint/2010/main" val="99314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4695" y="78381"/>
            <a:ext cx="7881400" cy="1286937"/>
          </a:xfrm>
        </p:spPr>
        <p:txBody>
          <a:bodyPr/>
          <a:lstStyle/>
          <a:p>
            <a:r>
              <a:rPr lang="fr-FR" b="1" dirty="0" smtClean="0"/>
              <a:t>sommaire</a:t>
            </a:r>
            <a:endParaRPr lang="fr-FR" b="1" dirty="0"/>
          </a:p>
        </p:txBody>
      </p:sp>
      <p:sp>
        <p:nvSpPr>
          <p:cNvPr id="3" name="Espace réservé du numéro de diapositive 2"/>
          <p:cNvSpPr>
            <a:spLocks noGrp="1"/>
          </p:cNvSpPr>
          <p:nvPr>
            <p:ph type="sldNum" sz="quarter" idx="4"/>
          </p:nvPr>
        </p:nvSpPr>
        <p:spPr>
          <a:xfrm>
            <a:off x="8407964" y="6268812"/>
            <a:ext cx="256514" cy="297716"/>
          </a:xfrm>
        </p:spPr>
        <p:txBody>
          <a:bodyPr/>
          <a:lstStyle/>
          <a:p>
            <a:fld id="{A786685B-2977-D546-9E3D-3CA676A47F0C}" type="slidenum">
              <a:rPr lang="fr-FR" smtClean="0">
                <a:solidFill>
                  <a:prstClr val="white"/>
                </a:solidFill>
              </a:rPr>
              <a:pPr/>
              <a:t>3</a:t>
            </a:fld>
            <a:endParaRPr lang="fr-FR" dirty="0">
              <a:solidFill>
                <a:prstClr val="white"/>
              </a:solidFill>
            </a:endParaRPr>
          </a:p>
        </p:txBody>
      </p:sp>
      <p:sp>
        <p:nvSpPr>
          <p:cNvPr id="4" name="Espace réservé du texte 3"/>
          <p:cNvSpPr>
            <a:spLocks noGrp="1"/>
          </p:cNvSpPr>
          <p:nvPr>
            <p:ph type="body" sz="quarter" idx="4294967295"/>
          </p:nvPr>
        </p:nvSpPr>
        <p:spPr>
          <a:xfrm>
            <a:off x="642070" y="1183992"/>
            <a:ext cx="7598210" cy="4598988"/>
          </a:xfrm>
        </p:spPr>
        <p:txBody>
          <a:bodyPr/>
          <a:lstStyle/>
          <a:p>
            <a:r>
              <a:rPr lang="fr-FR" dirty="0" smtClean="0"/>
              <a:t> </a:t>
            </a:r>
            <a:r>
              <a:rPr lang="fr-FR" dirty="0"/>
              <a:t>L</a:t>
            </a:r>
            <a:r>
              <a:rPr lang="fr-FR" dirty="0" smtClean="0"/>
              <a:t>es objectifs et le calendrier 2019</a:t>
            </a:r>
          </a:p>
          <a:p>
            <a:endParaRPr lang="fr-FR" dirty="0" smtClean="0"/>
          </a:p>
          <a:p>
            <a:r>
              <a:rPr lang="fr-FR" dirty="0"/>
              <a:t> L</a:t>
            </a:r>
            <a:r>
              <a:rPr lang="fr-FR" dirty="0" smtClean="0"/>
              <a:t>es principes clés de Parcoursup</a:t>
            </a:r>
          </a:p>
          <a:p>
            <a:endParaRPr lang="fr-FR" dirty="0"/>
          </a:p>
          <a:p>
            <a:r>
              <a:rPr lang="fr-FR" dirty="0"/>
              <a:t> </a:t>
            </a:r>
            <a:r>
              <a:rPr lang="fr-FR" dirty="0" smtClean="0"/>
              <a:t>L’accompagnement pour l’élaboration du projet d’orientation</a:t>
            </a:r>
          </a:p>
          <a:p>
            <a:endParaRPr lang="fr-FR" dirty="0"/>
          </a:p>
          <a:p>
            <a:r>
              <a:rPr lang="fr-FR" dirty="0"/>
              <a:t> </a:t>
            </a:r>
            <a:r>
              <a:rPr lang="fr-FR" dirty="0" smtClean="0"/>
              <a:t>Etape 1 – 20 décembre &gt; 22 janvier : découverte des formations </a:t>
            </a:r>
          </a:p>
          <a:p>
            <a:endParaRPr lang="fr-FR" dirty="0"/>
          </a:p>
          <a:p>
            <a:r>
              <a:rPr lang="fr-FR" dirty="0"/>
              <a:t> </a:t>
            </a:r>
            <a:r>
              <a:rPr lang="fr-FR" dirty="0" smtClean="0"/>
              <a:t>Etape 2 – 22 janvier &gt; 3 avril : inscription, formulation des vœux et finalisation du dossier sur Parcoursup</a:t>
            </a:r>
          </a:p>
          <a:p>
            <a:endParaRPr lang="fr-FR" dirty="0"/>
          </a:p>
          <a:p>
            <a:r>
              <a:rPr lang="fr-FR" dirty="0"/>
              <a:t> </a:t>
            </a:r>
            <a:r>
              <a:rPr lang="fr-FR" dirty="0" smtClean="0"/>
              <a:t>Etape 3 – 15 mai &gt; 19 juillet : phase d’admission</a:t>
            </a:r>
            <a:endParaRPr lang="fr-FR" dirty="0"/>
          </a:p>
        </p:txBody>
      </p:sp>
    </p:spTree>
    <p:extLst>
      <p:ext uri="{BB962C8B-B14F-4D97-AF65-F5344CB8AC3E}">
        <p14:creationId xmlns:p14="http://schemas.microsoft.com/office/powerpoint/2010/main" val="792676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C6B7B3CB-E3BA-F74C-AB76-86EFC5843CD6}" type="slidenum">
              <a:rPr lang="fr-FR" smtClean="0"/>
              <a:pPr/>
              <a:t>30</a:t>
            </a:fld>
            <a:endParaRPr lang="fr-FR" dirty="0"/>
          </a:p>
        </p:txBody>
      </p:sp>
      <p:sp>
        <p:nvSpPr>
          <p:cNvPr id="4" name="Titre 1"/>
          <p:cNvSpPr>
            <a:spLocks noGrp="1"/>
          </p:cNvSpPr>
          <p:nvPr>
            <p:ph type="title"/>
          </p:nvPr>
        </p:nvSpPr>
        <p:spPr>
          <a:xfrm>
            <a:off x="426718" y="78381"/>
            <a:ext cx="8159932" cy="1286937"/>
          </a:xfrm>
        </p:spPr>
        <p:txBody>
          <a:bodyPr/>
          <a:lstStyle/>
          <a:p>
            <a:r>
              <a:rPr lang="fr-FR" dirty="0" smtClean="0"/>
              <a:t>rubrique « ma préférence  »</a:t>
            </a:r>
            <a:endParaRPr lang="fr-FR" dirty="0"/>
          </a:p>
        </p:txBody>
      </p:sp>
      <p:sp>
        <p:nvSpPr>
          <p:cNvPr id="5" name="Espace réservé du texte 2"/>
          <p:cNvSpPr txBox="1">
            <a:spLocks/>
          </p:cNvSpPr>
          <p:nvPr/>
        </p:nvSpPr>
        <p:spPr>
          <a:xfrm>
            <a:off x="513528" y="1365318"/>
            <a:ext cx="8159932" cy="4827730"/>
          </a:xfrm>
          <a:prstGeom prst="rect">
            <a:avLst/>
          </a:prstGeom>
        </p:spPr>
        <p:txBody>
          <a:bodyPr>
            <a:normAutofit/>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lang="fr-FR" sz="1600" b="1" dirty="0" smtClean="0">
                <a:solidFill>
                  <a:srgbClr val="F28E65"/>
                </a:solidFill>
              </a:rPr>
              <a:t>Cette année, la rubrique « Ma préférence » sera composée de 2 parties qui devront obligatoirement être remplies pour finaliser le dossier candidat : </a:t>
            </a:r>
          </a:p>
          <a:p>
            <a:pPr marL="0" indent="0">
              <a:buNone/>
              <a:defRPr/>
            </a:pPr>
            <a:endParaRPr lang="fr-FR" sz="1600" b="1" dirty="0">
              <a:solidFill>
                <a:srgbClr val="F28E65"/>
              </a:solidFill>
            </a:endParaRPr>
          </a:p>
          <a:p>
            <a:pPr>
              <a:buFontTx/>
              <a:buChar char="-"/>
              <a:defRPr/>
            </a:pPr>
            <a:r>
              <a:rPr lang="fr-FR" sz="1600" b="1" dirty="0" smtClean="0"/>
              <a:t>Une </a:t>
            </a:r>
            <a:r>
              <a:rPr lang="fr-FR" sz="1600" b="1" dirty="0"/>
              <a:t>partie où le candidat doit exprimer en quelques phrases ses préférences entre les vœux formulés et ou pour un domaine particulier. Ces informations seront nécessaires pour les candidats accompagnés par les commissions académiques durant la phase d’admission. </a:t>
            </a:r>
            <a:endParaRPr lang="fr-FR" sz="1600" b="1" dirty="0" smtClean="0"/>
          </a:p>
          <a:p>
            <a:pPr marL="0" indent="0">
              <a:buNone/>
              <a:defRPr/>
            </a:pPr>
            <a:endParaRPr lang="fr-FR" sz="1600" b="1" dirty="0" smtClean="0"/>
          </a:p>
          <a:p>
            <a:pPr marL="0" indent="0">
              <a:buNone/>
              <a:defRPr/>
            </a:pPr>
            <a:endParaRPr lang="fr-FR" sz="1600" b="1" dirty="0" smtClean="0"/>
          </a:p>
          <a:p>
            <a:pPr marL="0" indent="0">
              <a:buNone/>
              <a:defRPr/>
            </a:pPr>
            <a:endParaRPr lang="fr-FR" sz="1600" b="1" dirty="0"/>
          </a:p>
          <a:p>
            <a:pPr>
              <a:buFontTx/>
              <a:buChar char="-"/>
              <a:defRPr/>
            </a:pPr>
            <a:r>
              <a:rPr lang="fr-FR" sz="1600" b="1" dirty="0" smtClean="0"/>
              <a:t>Une seconde partie où le candidat doit indiquer s’il a formulé ou envisage de formuler des vœux dans des formations hors Parcoursup. Il doit également préciser s’il a des projets professionnels ou personnels, en dehors de la plateforme. </a:t>
            </a:r>
          </a:p>
          <a:p>
            <a:pPr>
              <a:buFontTx/>
              <a:buChar char="-"/>
              <a:defRPr/>
            </a:pPr>
            <a:endParaRPr lang="fr-FR" sz="1600" b="1" dirty="0"/>
          </a:p>
          <a:p>
            <a:pPr marL="0" indent="0">
              <a:buNone/>
              <a:defRPr/>
            </a:pPr>
            <a:r>
              <a:rPr lang="fr-FR" sz="1600" b="1" u="sng" dirty="0" smtClean="0"/>
              <a:t>IMPORTANT : ces informations sont confidentielles </a:t>
            </a:r>
            <a:r>
              <a:rPr lang="fr-FR" sz="1600" b="1" u="sng" dirty="0"/>
              <a:t>et ne </a:t>
            </a:r>
            <a:r>
              <a:rPr lang="fr-FR" sz="1600" b="1" u="sng" dirty="0" smtClean="0"/>
              <a:t>sont donc pas transmises </a:t>
            </a:r>
            <a:r>
              <a:rPr lang="fr-FR" sz="1600" b="1" u="sng" dirty="0"/>
              <a:t>aux formations. </a:t>
            </a:r>
            <a:r>
              <a:rPr lang="fr-FR" sz="1600" b="1" u="sng" dirty="0" smtClean="0"/>
              <a:t>Elles permettent simplement de </a:t>
            </a:r>
            <a:r>
              <a:rPr lang="fr-FR" sz="1600" b="1" u="sng" dirty="0"/>
              <a:t>mieux suivre les candidats durant la procédure et de mieux </a:t>
            </a:r>
            <a:r>
              <a:rPr lang="fr-FR" sz="1600" b="1" u="sng" dirty="0" smtClean="0"/>
              <a:t>analyser leurs motivations et besoins.</a:t>
            </a:r>
          </a:p>
        </p:txBody>
      </p:sp>
      <p:sp>
        <p:nvSpPr>
          <p:cNvPr id="6" name="Ellipse 5"/>
          <p:cNvSpPr/>
          <p:nvPr/>
        </p:nvSpPr>
        <p:spPr>
          <a:xfrm rot="606903">
            <a:off x="7482278" y="3085279"/>
            <a:ext cx="1612032" cy="746326"/>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Nouveauté 2019</a:t>
            </a:r>
            <a:endParaRPr lang="fr-FR" sz="1600" b="1" dirty="0"/>
          </a:p>
        </p:txBody>
      </p:sp>
    </p:spTree>
    <p:extLst>
      <p:ext uri="{BB962C8B-B14F-4D97-AF65-F5344CB8AC3E}">
        <p14:creationId xmlns:p14="http://schemas.microsoft.com/office/powerpoint/2010/main" val="39278657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Finaliser son dossier et confirmer</a:t>
            </a:r>
            <a:br>
              <a:rPr lang="fr-FR" dirty="0" smtClean="0"/>
            </a:br>
            <a:r>
              <a:rPr lang="fr-FR" dirty="0" smtClean="0"/>
              <a:t> ses vœux  </a:t>
            </a:r>
            <a:endParaRPr lang="fr-FR" dirty="0"/>
          </a:p>
        </p:txBody>
      </p:sp>
      <p:sp>
        <p:nvSpPr>
          <p:cNvPr id="3" name="Espace réservé du texte 2"/>
          <p:cNvSpPr>
            <a:spLocks noGrp="1"/>
          </p:cNvSpPr>
          <p:nvPr>
            <p:ph type="body" sz="quarter" idx="13"/>
          </p:nvPr>
        </p:nvSpPr>
        <p:spPr>
          <a:xfrm>
            <a:off x="487415" y="1303439"/>
            <a:ext cx="8159932" cy="4598988"/>
          </a:xfrm>
        </p:spPr>
        <p:txBody>
          <a:bodyPr>
            <a:normAutofit fontScale="32500" lnSpcReduction="20000"/>
          </a:bodyPr>
          <a:lstStyle/>
          <a:p>
            <a:pPr marL="0" indent="0">
              <a:buNone/>
              <a:defRPr/>
            </a:pPr>
            <a:r>
              <a:rPr lang="fr-FR" sz="7200" b="1" dirty="0"/>
              <a:t>Pour que les vœux saisis deviennent définitifs sur Parcoursup, les lycéens doivent </a:t>
            </a:r>
            <a:r>
              <a:rPr lang="fr-FR" sz="7200" b="1" dirty="0" smtClean="0"/>
              <a:t>:</a:t>
            </a:r>
          </a:p>
          <a:p>
            <a:pPr marL="0" indent="0">
              <a:buNone/>
              <a:defRPr/>
            </a:pPr>
            <a:endParaRPr lang="fr-FR" sz="5000" dirty="0"/>
          </a:p>
          <a:p>
            <a:pPr>
              <a:defRPr/>
            </a:pPr>
            <a:r>
              <a:rPr lang="fr-FR" sz="6400" b="1" dirty="0" smtClean="0">
                <a:solidFill>
                  <a:srgbClr val="F28E65"/>
                </a:solidFill>
              </a:rPr>
              <a:t> Compléter </a:t>
            </a:r>
            <a:r>
              <a:rPr lang="fr-FR" sz="6400" b="1" dirty="0">
                <a:solidFill>
                  <a:srgbClr val="F28E65"/>
                </a:solidFill>
              </a:rPr>
              <a:t>leur dossier pour chaque vœu : </a:t>
            </a:r>
            <a:r>
              <a:rPr lang="fr-FR" sz="6400" dirty="0"/>
              <a:t>saisie du projet de formation motivé, document(s) à joindre via la </a:t>
            </a:r>
            <a:r>
              <a:rPr lang="fr-FR" sz="6400" dirty="0" smtClean="0"/>
              <a:t>plateforme pour certaines formations</a:t>
            </a:r>
          </a:p>
          <a:p>
            <a:pPr>
              <a:defRPr/>
            </a:pPr>
            <a:endParaRPr lang="fr-FR" sz="3700" dirty="0" smtClean="0"/>
          </a:p>
          <a:p>
            <a:pPr>
              <a:defRPr/>
            </a:pPr>
            <a:r>
              <a:rPr lang="fr-FR" sz="6400" b="1" dirty="0" smtClean="0">
                <a:solidFill>
                  <a:srgbClr val="F28E65"/>
                </a:solidFill>
              </a:rPr>
              <a:t> Confirmer </a:t>
            </a:r>
            <a:r>
              <a:rPr lang="fr-FR" sz="6400" b="1" dirty="0">
                <a:solidFill>
                  <a:srgbClr val="F28E65"/>
                </a:solidFill>
              </a:rPr>
              <a:t>leurs vœux</a:t>
            </a:r>
          </a:p>
          <a:p>
            <a:pPr marL="0" indent="0">
              <a:buNone/>
              <a:defRPr/>
            </a:pPr>
            <a:r>
              <a:rPr lang="fr-FR" sz="3100" dirty="0"/>
              <a:t> </a:t>
            </a:r>
            <a:endParaRPr lang="fr-FR" sz="3100" dirty="0" smtClean="0"/>
          </a:p>
          <a:p>
            <a:pPr marL="0" indent="0">
              <a:buNone/>
              <a:defRPr/>
            </a:pPr>
            <a:endParaRPr lang="fr-FR" sz="7100" b="1" dirty="0" smtClean="0"/>
          </a:p>
          <a:p>
            <a:pPr marL="0" indent="0">
              <a:buNone/>
              <a:defRPr/>
            </a:pPr>
            <a:r>
              <a:rPr lang="fr-FR" sz="7100" b="1" dirty="0" smtClean="0"/>
              <a:t>Date </a:t>
            </a:r>
            <a:r>
              <a:rPr lang="fr-FR" sz="7100" b="1" dirty="0"/>
              <a:t>limite de confirmation des vœux : </a:t>
            </a:r>
            <a:r>
              <a:rPr lang="fr-FR" sz="7100" b="1" dirty="0" smtClean="0"/>
              <a:t>3 avril (inclus)</a:t>
            </a:r>
            <a:endParaRPr lang="fr-FR" sz="7100" b="1" dirty="0"/>
          </a:p>
          <a:p>
            <a:pPr>
              <a:defRPr/>
            </a:pPr>
            <a:r>
              <a:rPr lang="fr-FR" sz="6500" b="1" dirty="0" smtClean="0">
                <a:solidFill>
                  <a:srgbClr val="F28E65"/>
                </a:solidFill>
              </a:rPr>
              <a:t> </a:t>
            </a:r>
            <a:r>
              <a:rPr lang="fr-FR" sz="6200" b="1" dirty="0" smtClean="0">
                <a:solidFill>
                  <a:srgbClr val="F28E65"/>
                </a:solidFill>
              </a:rPr>
              <a:t>Si </a:t>
            </a:r>
            <a:r>
              <a:rPr lang="fr-FR" sz="6200" b="1" dirty="0">
                <a:solidFill>
                  <a:srgbClr val="F28E65"/>
                </a:solidFill>
              </a:rPr>
              <a:t>un vœu n’est pas confirmé après le </a:t>
            </a:r>
            <a:r>
              <a:rPr lang="fr-FR" sz="6200" b="1" dirty="0" smtClean="0">
                <a:solidFill>
                  <a:srgbClr val="F28E65"/>
                </a:solidFill>
              </a:rPr>
              <a:t>3 avril, </a:t>
            </a:r>
            <a:r>
              <a:rPr lang="fr-FR" sz="6200" b="1" dirty="0">
                <a:solidFill>
                  <a:srgbClr val="F28E65"/>
                </a:solidFill>
              </a:rPr>
              <a:t>le vœu </a:t>
            </a:r>
            <a:r>
              <a:rPr lang="fr-FR" sz="6200" b="1" dirty="0" smtClean="0">
                <a:solidFill>
                  <a:srgbClr val="F28E65"/>
                </a:solidFill>
              </a:rPr>
              <a:t>ne sera pas examiné par la formation</a:t>
            </a:r>
          </a:p>
          <a:p>
            <a:pPr marL="0" indent="0">
              <a:buNone/>
              <a:defRPr/>
            </a:pPr>
            <a:endParaRPr lang="fr-FR" sz="5600" dirty="0"/>
          </a:p>
          <a:p>
            <a:pPr marL="0" indent="0">
              <a:buNone/>
              <a:defRPr/>
            </a:pPr>
            <a:r>
              <a:rPr lang="fr-FR" sz="5600" dirty="0" smtClean="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31</a:t>
            </a:fld>
            <a:endParaRPr lang="fr-FR" dirty="0"/>
          </a:p>
        </p:txBody>
      </p:sp>
      <p:sp>
        <p:nvSpPr>
          <p:cNvPr id="5" name="Rectangle à coins arrondis 4"/>
          <p:cNvSpPr/>
          <p:nvPr/>
        </p:nvSpPr>
        <p:spPr>
          <a:xfrm>
            <a:off x="426718" y="5462648"/>
            <a:ext cx="8314838" cy="653143"/>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2000" dirty="0" smtClean="0"/>
              <a:t>Rappel : il est impossible de formuler de nouveaux vœux après jeudi 14 mars 2019</a:t>
            </a:r>
            <a:endParaRPr lang="fr-FR" sz="2000" dirty="0"/>
          </a:p>
        </p:txBody>
      </p:sp>
      <p:sp>
        <p:nvSpPr>
          <p:cNvPr id="6" name="Ellipse 5"/>
          <p:cNvSpPr/>
          <p:nvPr/>
        </p:nvSpPr>
        <p:spPr>
          <a:xfrm rot="606903">
            <a:off x="7121523" y="330398"/>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Jusqu’au </a:t>
            </a:r>
          </a:p>
          <a:p>
            <a:pPr algn="ctr" fontAlgn="auto">
              <a:spcBef>
                <a:spcPts val="0"/>
              </a:spcBef>
              <a:spcAft>
                <a:spcPts val="0"/>
              </a:spcAft>
              <a:defRPr/>
            </a:pPr>
            <a:r>
              <a:rPr lang="fr-FR" sz="1600" b="1" dirty="0" smtClean="0"/>
              <a:t>3 avril inclus</a:t>
            </a:r>
            <a:endParaRPr lang="fr-FR" sz="1600" b="1" dirty="0"/>
          </a:p>
        </p:txBody>
      </p:sp>
    </p:spTree>
    <p:extLst>
      <p:ext uri="{BB962C8B-B14F-4D97-AF65-F5344CB8AC3E}">
        <p14:creationId xmlns:p14="http://schemas.microsoft.com/office/powerpoint/2010/main" val="28237324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426718" y="1406042"/>
            <a:ext cx="8424000" cy="4598988"/>
          </a:xfrm>
        </p:spPr>
        <p:txBody>
          <a:bodyPr>
            <a:normAutofit fontScale="32500" lnSpcReduction="20000"/>
          </a:bodyPr>
          <a:lstStyle/>
          <a:p>
            <a:pPr marL="0" indent="0">
              <a:buNone/>
              <a:defRPr/>
            </a:pPr>
            <a:r>
              <a:rPr lang="fr-FR" sz="7200" b="1" dirty="0" smtClean="0"/>
              <a:t>Rôle renforcé du 2</a:t>
            </a:r>
            <a:r>
              <a:rPr lang="fr-FR" sz="7200" b="1" baseline="30000" dirty="0" smtClean="0"/>
              <a:t>e</a:t>
            </a:r>
            <a:r>
              <a:rPr lang="fr-FR" sz="7200" b="1" dirty="0" smtClean="0"/>
              <a:t> conseil de classe de terminale</a:t>
            </a:r>
            <a:endParaRPr lang="fr-FR" sz="6400" dirty="0"/>
          </a:p>
          <a:p>
            <a:pPr>
              <a:buFont typeface="Arial" panose="020B0604020202020204" pitchFamily="34" charset="0"/>
              <a:buChar char="•"/>
              <a:defRPr/>
            </a:pPr>
            <a:r>
              <a:rPr lang="fr-FR" sz="6400" dirty="0" smtClean="0"/>
              <a:t> Examine les </a:t>
            </a:r>
            <a:r>
              <a:rPr lang="fr-FR" sz="6400" dirty="0"/>
              <a:t>vœux de chaque élève avec </a:t>
            </a:r>
            <a:r>
              <a:rPr lang="fr-FR" sz="6400" b="1" dirty="0">
                <a:solidFill>
                  <a:srgbClr val="F28E65"/>
                </a:solidFill>
              </a:rPr>
              <a:t>bienveillance et confiance </a:t>
            </a:r>
            <a:r>
              <a:rPr lang="fr-FR" sz="6400" dirty="0"/>
              <a:t>dans le potentiel de </a:t>
            </a:r>
            <a:r>
              <a:rPr lang="fr-FR" sz="6400" dirty="0" smtClean="0"/>
              <a:t>chacun. Il examine, si l’élève l’a finalisé, le projet de formation motivé </a:t>
            </a:r>
            <a:endParaRPr lang="fr-FR" sz="6400" dirty="0"/>
          </a:p>
          <a:p>
            <a:pPr>
              <a:buFont typeface="Arial" panose="020B0604020202020204" pitchFamily="34" charset="0"/>
              <a:buChar char="•"/>
              <a:defRPr/>
            </a:pPr>
            <a:r>
              <a:rPr lang="fr-FR" sz="6400" dirty="0" smtClean="0"/>
              <a:t> Pour </a:t>
            </a:r>
            <a:r>
              <a:rPr lang="fr-FR" sz="6400" dirty="0"/>
              <a:t>chaque vœu saisi par l’élève sur P</a:t>
            </a:r>
            <a:r>
              <a:rPr lang="fr-FR" sz="6400" dirty="0" smtClean="0"/>
              <a:t>arcoursup </a:t>
            </a:r>
            <a:r>
              <a:rPr lang="fr-FR" sz="6400" dirty="0"/>
              <a:t>: les professeurs </a:t>
            </a:r>
            <a:r>
              <a:rPr lang="fr-FR" sz="6400" dirty="0" smtClean="0"/>
              <a:t>peuvent formuler une appréciation, le professeur principal donne un avis sur des compétences transversales </a:t>
            </a:r>
            <a:r>
              <a:rPr lang="fr-FR" sz="6400" dirty="0"/>
              <a:t>et le proviseur donne un avis sur la capacité à réussir de l'élève </a:t>
            </a:r>
            <a:r>
              <a:rPr lang="fr-FR" sz="6400" dirty="0" smtClean="0"/>
              <a:t>via une </a:t>
            </a:r>
            <a:r>
              <a:rPr lang="fr-FR" sz="6400" b="1" dirty="0">
                <a:solidFill>
                  <a:srgbClr val="F28E65"/>
                </a:solidFill>
              </a:rPr>
              <a:t>fiche Avenir</a:t>
            </a:r>
            <a:r>
              <a:rPr lang="fr-FR" sz="6400" dirty="0"/>
              <a:t> transmise par la plateforme à chaque établissement </a:t>
            </a:r>
            <a:r>
              <a:rPr lang="fr-FR" sz="6400" dirty="0" smtClean="0"/>
              <a:t>dispensant une formation d’enseignement </a:t>
            </a:r>
            <a:r>
              <a:rPr lang="fr-FR" sz="6400" dirty="0"/>
              <a:t>supérieur </a:t>
            </a:r>
            <a:r>
              <a:rPr lang="fr-FR" sz="6400" dirty="0" smtClean="0"/>
              <a:t>choisie </a:t>
            </a:r>
            <a:r>
              <a:rPr lang="fr-FR" sz="6400" dirty="0"/>
              <a:t>par </a:t>
            </a:r>
            <a:r>
              <a:rPr lang="fr-FR" sz="6400" dirty="0" smtClean="0"/>
              <a:t>l’élève</a:t>
            </a:r>
            <a:endParaRPr lang="fr-FR" sz="6500" dirty="0"/>
          </a:p>
          <a:p>
            <a:pPr>
              <a:buFont typeface="Arial" panose="020B0604020202020204" pitchFamily="34" charset="0"/>
              <a:buChar char="•"/>
              <a:defRPr/>
            </a:pPr>
            <a:r>
              <a:rPr lang="fr-FR" sz="6500" dirty="0" smtClean="0"/>
              <a:t>La fiche Avenir associée à chaque vœu est consultable par les élèves et leurs familles sur parcoursup.fr </a:t>
            </a:r>
            <a:r>
              <a:rPr lang="fr-FR" sz="6500" b="1" dirty="0" smtClean="0"/>
              <a:t>à partir du 15 mai </a:t>
            </a:r>
            <a:endParaRPr lang="fr-FR" sz="6500" b="1" dirty="0"/>
          </a:p>
          <a:p>
            <a:pPr marL="0" indent="0">
              <a:buNone/>
              <a:defRPr/>
            </a:pPr>
            <a:r>
              <a:rPr lang="fr-FR" sz="5600" dirty="0" smtClean="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32</a:t>
            </a:fld>
            <a:endParaRPr lang="fr-FR" dirty="0"/>
          </a:p>
        </p:txBody>
      </p:sp>
      <p:sp>
        <p:nvSpPr>
          <p:cNvPr id="5" name="Rectangle à coins arrondis 4"/>
          <p:cNvSpPr/>
          <p:nvPr/>
        </p:nvSpPr>
        <p:spPr>
          <a:xfrm>
            <a:off x="375460" y="4809506"/>
            <a:ext cx="8316000" cy="1195524"/>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t>Elle comprend </a:t>
            </a:r>
            <a:r>
              <a:rPr lang="fr-FR" sz="1400" b="1" dirty="0" smtClean="0"/>
              <a:t>:</a:t>
            </a:r>
            <a:endParaRPr lang="fr-FR" sz="1400" b="1" dirty="0"/>
          </a:p>
          <a:p>
            <a:pPr marL="285750" indent="-285750" fontAlgn="auto">
              <a:spcBef>
                <a:spcPts val="0"/>
              </a:spcBef>
              <a:spcAft>
                <a:spcPts val="0"/>
              </a:spcAft>
              <a:buFont typeface="Arial" panose="020B0604020202020204" pitchFamily="34" charset="0"/>
              <a:buChar char="•"/>
              <a:defRPr/>
            </a:pPr>
            <a:r>
              <a:rPr lang="fr-FR" sz="1400" dirty="0"/>
              <a:t>les notes de l’élève (moyennes de terminale, appréciation des professeurs par discipline, positionnement dans la </a:t>
            </a:r>
            <a:r>
              <a:rPr lang="fr-FR" sz="1400" dirty="0" smtClean="0"/>
              <a:t>classe)</a:t>
            </a:r>
          </a:p>
          <a:p>
            <a:pPr marL="285750" indent="-285750" fontAlgn="auto">
              <a:spcBef>
                <a:spcPts val="0"/>
              </a:spcBef>
              <a:spcAft>
                <a:spcPts val="0"/>
              </a:spcAft>
              <a:buFont typeface="Arial" panose="020B0604020202020204" pitchFamily="34" charset="0"/>
              <a:buChar char="•"/>
              <a:defRPr/>
            </a:pPr>
            <a:r>
              <a:rPr lang="fr-FR" sz="1400" dirty="0" smtClean="0"/>
              <a:t>Les appréciations complémentaires du </a:t>
            </a:r>
            <a:r>
              <a:rPr lang="fr-FR" sz="1400" dirty="0"/>
              <a:t>professeur </a:t>
            </a:r>
            <a:r>
              <a:rPr lang="fr-FR" sz="1400" dirty="0" smtClean="0"/>
              <a:t>principal</a:t>
            </a:r>
          </a:p>
          <a:p>
            <a:pPr marL="285750" indent="-285750" fontAlgn="auto">
              <a:spcBef>
                <a:spcPts val="0"/>
              </a:spcBef>
              <a:spcAft>
                <a:spcPts val="0"/>
              </a:spcAft>
              <a:buFont typeface="Arial" panose="020B0604020202020204" pitchFamily="34" charset="0"/>
              <a:buChar char="•"/>
              <a:defRPr/>
            </a:pPr>
            <a:r>
              <a:rPr lang="fr-FR" sz="1400" dirty="0" smtClean="0"/>
              <a:t>l’avis </a:t>
            </a:r>
            <a:r>
              <a:rPr lang="fr-FR" sz="1400" dirty="0"/>
              <a:t>du chef </a:t>
            </a:r>
            <a:r>
              <a:rPr lang="fr-FR" sz="1400" dirty="0" smtClean="0"/>
              <a:t>d’établissement</a:t>
            </a:r>
            <a:endParaRPr lang="fr-FR" sz="1400" dirty="0"/>
          </a:p>
        </p:txBody>
      </p:sp>
      <p:sp>
        <p:nvSpPr>
          <p:cNvPr id="7" name="Titre 1"/>
          <p:cNvSpPr>
            <a:spLocks noGrp="1"/>
          </p:cNvSpPr>
          <p:nvPr>
            <p:ph type="title"/>
          </p:nvPr>
        </p:nvSpPr>
        <p:spPr>
          <a:xfrm>
            <a:off x="426718" y="78381"/>
            <a:ext cx="8159932" cy="1286937"/>
          </a:xfrm>
        </p:spPr>
        <p:txBody>
          <a:bodyPr/>
          <a:lstStyle/>
          <a:p>
            <a:r>
              <a:rPr lang="fr-FR" dirty="0" smtClean="0"/>
              <a:t>L’examen du conseil de classe et la fiche avenir  </a:t>
            </a:r>
            <a:endParaRPr lang="fr-FR" dirty="0"/>
          </a:p>
        </p:txBody>
      </p:sp>
    </p:spTree>
    <p:extLst>
      <p:ext uri="{BB962C8B-B14F-4D97-AF65-F5344CB8AC3E}">
        <p14:creationId xmlns:p14="http://schemas.microsoft.com/office/powerpoint/2010/main" val="511756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44500"/>
            <a:ext cx="7886700" cy="1325563"/>
          </a:xfrm>
        </p:spPr>
        <p:txBody>
          <a:bodyPr/>
          <a:lstStyle/>
          <a:p>
            <a:r>
              <a:rPr lang="fr-FR" dirty="0" smtClean="0"/>
              <a:t>Expérimentation « accès des bacheliers professionnels en STS »</a:t>
            </a:r>
            <a:endParaRPr lang="fr-FR"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33</a:t>
            </a:fld>
            <a:endParaRPr lang="fr-FR" dirty="0"/>
          </a:p>
        </p:txBody>
      </p:sp>
      <p:sp>
        <p:nvSpPr>
          <p:cNvPr id="5" name="Espace réservé du texte 2"/>
          <p:cNvSpPr txBox="1">
            <a:spLocks/>
          </p:cNvSpPr>
          <p:nvPr/>
        </p:nvSpPr>
        <p:spPr>
          <a:xfrm>
            <a:off x="487415" y="1303439"/>
            <a:ext cx="8159932" cy="4598988"/>
          </a:xfrm>
          <a:prstGeom prst="rect">
            <a:avLst/>
          </a:prstGeom>
        </p:spPr>
        <p:txBody>
          <a:bodyPr>
            <a:normAutofit fontScale="25000" lnSpcReduction="20000"/>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defRPr/>
            </a:pPr>
            <a:r>
              <a:rPr lang="fr-FR" sz="7200" b="1" dirty="0" smtClean="0"/>
              <a:t>Une expérimentation au service de la réussite des bacheliers professionnels :</a:t>
            </a:r>
          </a:p>
          <a:p>
            <a:pPr marL="0" indent="0">
              <a:buFont typeface="Lucida Grande"/>
              <a:buNone/>
              <a:defRPr/>
            </a:pPr>
            <a:endParaRPr lang="fr-FR" sz="5000" dirty="0" smtClean="0"/>
          </a:p>
          <a:p>
            <a:pPr>
              <a:defRPr/>
            </a:pPr>
            <a:r>
              <a:rPr lang="fr-FR" sz="6400" b="1" dirty="0" smtClean="0">
                <a:solidFill>
                  <a:srgbClr val="F28E65"/>
                </a:solidFill>
              </a:rPr>
              <a:t> </a:t>
            </a:r>
            <a:r>
              <a:rPr lang="fr-FR" sz="7200" b="1" dirty="0" smtClean="0">
                <a:solidFill>
                  <a:srgbClr val="F28E65"/>
                </a:solidFill>
              </a:rPr>
              <a:t>accompagner </a:t>
            </a:r>
            <a:r>
              <a:rPr lang="fr-FR" sz="7200" b="1" dirty="0">
                <a:solidFill>
                  <a:srgbClr val="F28E65"/>
                </a:solidFill>
              </a:rPr>
              <a:t>élèves de la voie professionnelle </a:t>
            </a:r>
            <a:r>
              <a:rPr lang="fr-FR" sz="7200" b="1" dirty="0"/>
              <a:t>vers les filières d’enseignement supérieur dans lesquelles leur réussite est la plus grande </a:t>
            </a:r>
          </a:p>
          <a:p>
            <a:pPr>
              <a:defRPr/>
            </a:pPr>
            <a:endParaRPr lang="fr-FR" sz="7200" b="1" dirty="0">
              <a:solidFill>
                <a:srgbClr val="F28E65"/>
              </a:solidFill>
            </a:endParaRPr>
          </a:p>
          <a:p>
            <a:pPr>
              <a:defRPr/>
            </a:pPr>
            <a:r>
              <a:rPr lang="fr-FR" sz="7200" b="1" dirty="0" smtClean="0">
                <a:solidFill>
                  <a:srgbClr val="F28E65"/>
                </a:solidFill>
              </a:rPr>
              <a:t> donner une </a:t>
            </a:r>
            <a:r>
              <a:rPr lang="fr-FR" sz="7200" b="1" dirty="0">
                <a:solidFill>
                  <a:srgbClr val="F28E65"/>
                </a:solidFill>
              </a:rPr>
              <a:t>meilleure satisfaction des vœux de poursuite d’études en STS </a:t>
            </a:r>
            <a:r>
              <a:rPr lang="fr-FR" sz="7200" b="1" dirty="0" smtClean="0">
                <a:solidFill>
                  <a:srgbClr val="F28E65"/>
                </a:solidFill>
              </a:rPr>
              <a:t>pour les </a:t>
            </a:r>
            <a:r>
              <a:rPr lang="fr-FR" sz="7200" b="1" dirty="0">
                <a:solidFill>
                  <a:srgbClr val="F28E65"/>
                </a:solidFill>
              </a:rPr>
              <a:t>bacheliers </a:t>
            </a:r>
            <a:r>
              <a:rPr lang="fr-FR" sz="7200" b="1" dirty="0" smtClean="0">
                <a:solidFill>
                  <a:srgbClr val="F28E65"/>
                </a:solidFill>
              </a:rPr>
              <a:t>professionnels </a:t>
            </a:r>
            <a:r>
              <a:rPr lang="fr-FR" sz="7200" b="1" dirty="0">
                <a:solidFill>
                  <a:srgbClr val="F28E65"/>
                </a:solidFill>
              </a:rPr>
              <a:t>qui ont la capacité d’y réussir  </a:t>
            </a:r>
            <a:endParaRPr lang="fr-FR" sz="7200" b="1" dirty="0" smtClean="0">
              <a:solidFill>
                <a:srgbClr val="F28E65"/>
              </a:solidFill>
            </a:endParaRPr>
          </a:p>
          <a:p>
            <a:pPr>
              <a:defRPr/>
            </a:pPr>
            <a:endParaRPr lang="fr-FR" sz="7200" b="1" dirty="0">
              <a:solidFill>
                <a:srgbClr val="F28E65"/>
              </a:solidFill>
            </a:endParaRPr>
          </a:p>
          <a:p>
            <a:pPr marL="0" indent="0">
              <a:buFont typeface="Lucida Grande"/>
              <a:buNone/>
              <a:defRPr/>
            </a:pPr>
            <a:r>
              <a:rPr lang="fr-FR" sz="7100" b="1" dirty="0" smtClean="0"/>
              <a:t>Un avis du conseil de classe déterminant </a:t>
            </a:r>
          </a:p>
          <a:p>
            <a:pPr>
              <a:defRPr/>
            </a:pPr>
            <a:endParaRPr lang="fr-FR" sz="6500" b="1" dirty="0" smtClean="0">
              <a:solidFill>
                <a:srgbClr val="F28E65"/>
              </a:solidFill>
            </a:endParaRPr>
          </a:p>
          <a:p>
            <a:pPr>
              <a:defRPr/>
            </a:pPr>
            <a:r>
              <a:rPr lang="fr-FR" sz="7200" b="1" dirty="0" smtClean="0">
                <a:solidFill>
                  <a:srgbClr val="F28E65"/>
                </a:solidFill>
              </a:rPr>
              <a:t>Pour </a:t>
            </a:r>
            <a:r>
              <a:rPr lang="fr-FR" sz="7200" b="1" dirty="0">
                <a:solidFill>
                  <a:srgbClr val="F28E65"/>
                </a:solidFill>
              </a:rPr>
              <a:t>les élèves concernés par </a:t>
            </a:r>
            <a:r>
              <a:rPr lang="fr-FR" sz="7200" b="1" dirty="0" smtClean="0">
                <a:solidFill>
                  <a:srgbClr val="F28E65"/>
                </a:solidFill>
              </a:rPr>
              <a:t>l’expérimentation qui demandent une </a:t>
            </a:r>
            <a:r>
              <a:rPr lang="fr-FR" sz="7200" b="1" dirty="0">
                <a:solidFill>
                  <a:srgbClr val="F28E65"/>
                </a:solidFill>
              </a:rPr>
              <a:t>STS, le conseil de classe se prononce sur chaque spécialité demandée et non sur chaque formation de chaque </a:t>
            </a:r>
            <a:r>
              <a:rPr lang="fr-FR" sz="7200" b="1" dirty="0" smtClean="0">
                <a:solidFill>
                  <a:srgbClr val="F28E65"/>
                </a:solidFill>
              </a:rPr>
              <a:t>établissement</a:t>
            </a:r>
          </a:p>
          <a:p>
            <a:pPr>
              <a:defRPr/>
            </a:pPr>
            <a:endParaRPr lang="fr-FR" sz="7200" b="1" dirty="0">
              <a:solidFill>
                <a:srgbClr val="F28E65"/>
              </a:solidFill>
            </a:endParaRPr>
          </a:p>
          <a:p>
            <a:pPr>
              <a:defRPr/>
            </a:pPr>
            <a:r>
              <a:rPr lang="fr-FR" sz="7200" b="1" dirty="0">
                <a:solidFill>
                  <a:srgbClr val="F28E65"/>
                </a:solidFill>
              </a:rPr>
              <a:t>L’avis </a:t>
            </a:r>
            <a:r>
              <a:rPr lang="fr-FR" sz="7200" b="1" dirty="0" smtClean="0">
                <a:solidFill>
                  <a:srgbClr val="F28E65"/>
                </a:solidFill>
              </a:rPr>
              <a:t>favorable du </a:t>
            </a:r>
            <a:r>
              <a:rPr lang="fr-FR" sz="7200" b="1" dirty="0">
                <a:solidFill>
                  <a:srgbClr val="F28E65"/>
                </a:solidFill>
              </a:rPr>
              <a:t>conseil de classe sur l’orientation du candidat est pris en compte </a:t>
            </a:r>
            <a:r>
              <a:rPr lang="fr-FR" sz="7200" b="1" dirty="0" smtClean="0">
                <a:solidFill>
                  <a:srgbClr val="F28E65"/>
                </a:solidFill>
              </a:rPr>
              <a:t>via l'avis « très satisfaisant » du </a:t>
            </a:r>
            <a:r>
              <a:rPr lang="fr-FR" sz="7200" b="1" dirty="0">
                <a:solidFill>
                  <a:srgbClr val="F28E65"/>
                </a:solidFill>
              </a:rPr>
              <a:t>chef d'établissement sur la "capacité à réussir" du candidat renseigné dans la Fiche Avenir</a:t>
            </a:r>
            <a:r>
              <a:rPr lang="fr-FR" sz="7200" b="1" dirty="0" smtClean="0">
                <a:solidFill>
                  <a:srgbClr val="F28E65"/>
                </a:solidFill>
              </a:rPr>
              <a:t>. </a:t>
            </a:r>
          </a:p>
          <a:p>
            <a:pPr>
              <a:defRPr/>
            </a:pPr>
            <a:endParaRPr lang="fr-FR" sz="6400" b="1" dirty="0">
              <a:solidFill>
                <a:srgbClr val="F28E65"/>
              </a:solidFill>
            </a:endParaRPr>
          </a:p>
          <a:p>
            <a:pPr>
              <a:defRPr/>
            </a:pPr>
            <a:endParaRPr lang="fr-FR" sz="6400" b="1" dirty="0">
              <a:solidFill>
                <a:srgbClr val="F28E65"/>
              </a:solidFill>
            </a:endParaRPr>
          </a:p>
          <a:p>
            <a:pPr marL="0" indent="0">
              <a:buFont typeface="Lucida Grande"/>
              <a:buNone/>
              <a:defRPr/>
            </a:pPr>
            <a:endParaRPr lang="fr-FR" sz="4000" b="1" dirty="0" smtClean="0">
              <a:solidFill>
                <a:srgbClr val="F28E65"/>
              </a:solidFill>
            </a:endParaRPr>
          </a:p>
          <a:p>
            <a:pPr marL="0" indent="0">
              <a:buFont typeface="Lucida Grande"/>
              <a:buNone/>
              <a:defRPr/>
            </a:pPr>
            <a:endParaRPr lang="fr-FR" sz="5600" dirty="0" smtClean="0"/>
          </a:p>
          <a:p>
            <a:pPr marL="0" indent="0">
              <a:buFont typeface="Lucida Grande"/>
              <a:buNone/>
              <a:defRPr/>
            </a:pPr>
            <a:r>
              <a:rPr lang="fr-FR" sz="5600" dirty="0" smtClean="0"/>
              <a:t>               </a:t>
            </a:r>
          </a:p>
        </p:txBody>
      </p:sp>
    </p:spTree>
    <p:extLst>
      <p:ext uri="{BB962C8B-B14F-4D97-AF65-F5344CB8AC3E}">
        <p14:creationId xmlns:p14="http://schemas.microsoft.com/office/powerpoint/2010/main" val="38890975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L’examen des vœux par les établissements d’enseignement supérieur </a:t>
            </a:r>
            <a:endParaRPr lang="fr-FR" dirty="0"/>
          </a:p>
        </p:txBody>
      </p:sp>
      <p:sp>
        <p:nvSpPr>
          <p:cNvPr id="3" name="Espace réservé du texte 2"/>
          <p:cNvSpPr>
            <a:spLocks noGrp="1"/>
          </p:cNvSpPr>
          <p:nvPr>
            <p:ph type="body" sz="quarter" idx="13"/>
          </p:nvPr>
        </p:nvSpPr>
        <p:spPr>
          <a:xfrm>
            <a:off x="426718" y="1597436"/>
            <a:ext cx="8424000" cy="4598988"/>
          </a:xfrm>
        </p:spPr>
        <p:txBody>
          <a:bodyPr>
            <a:normAutofit fontScale="32500" lnSpcReduction="20000"/>
          </a:bodyPr>
          <a:lstStyle/>
          <a:p>
            <a:pPr marL="0" indent="0">
              <a:buNone/>
              <a:defRPr/>
            </a:pPr>
            <a:r>
              <a:rPr lang="fr-FR" sz="7200" b="1" dirty="0"/>
              <a:t>Les dossiers et les projets des lycéens sont </a:t>
            </a:r>
            <a:r>
              <a:rPr lang="fr-FR" sz="7200" b="1" dirty="0" smtClean="0"/>
              <a:t>transmis pour examen par les </a:t>
            </a:r>
            <a:r>
              <a:rPr lang="fr-FR" sz="7200" b="1" dirty="0"/>
              <a:t>établissements d’enseignement supérieur </a:t>
            </a:r>
          </a:p>
          <a:p>
            <a:pPr marL="0" indent="0">
              <a:buNone/>
              <a:defRPr/>
            </a:pPr>
            <a:endParaRPr lang="fr-FR" sz="6400" dirty="0"/>
          </a:p>
          <a:p>
            <a:pPr>
              <a:defRPr/>
            </a:pPr>
            <a:r>
              <a:rPr lang="fr-FR" sz="6400" dirty="0"/>
              <a:t> la fiche Avenir transmise par le lycée (résultats, positionnement et appréciation dans chaque matière, éléments d’appréciation du professeur principal et avis du chef d’établissement)</a:t>
            </a:r>
          </a:p>
          <a:p>
            <a:pPr>
              <a:defRPr/>
            </a:pPr>
            <a:endParaRPr lang="fr-FR" sz="6400" dirty="0"/>
          </a:p>
          <a:p>
            <a:pPr>
              <a:defRPr/>
            </a:pPr>
            <a:r>
              <a:rPr lang="fr-FR" sz="6400" dirty="0"/>
              <a:t>le projet de formation motivé par l’élève</a:t>
            </a:r>
          </a:p>
          <a:p>
            <a:pPr>
              <a:defRPr/>
            </a:pPr>
            <a:endParaRPr lang="fr-FR" sz="6400" dirty="0"/>
          </a:p>
          <a:p>
            <a:pPr>
              <a:defRPr/>
            </a:pPr>
            <a:r>
              <a:rPr lang="fr-FR" sz="6400" dirty="0"/>
              <a:t> les notes de 1ère et terminale</a:t>
            </a:r>
          </a:p>
          <a:p>
            <a:pPr>
              <a:defRPr/>
            </a:pPr>
            <a:endParaRPr lang="fr-FR" sz="6400" dirty="0"/>
          </a:p>
          <a:p>
            <a:pPr>
              <a:defRPr/>
            </a:pPr>
            <a:r>
              <a:rPr lang="fr-FR" sz="6400" dirty="0"/>
              <a:t> les autres éléments éventuellement </a:t>
            </a:r>
            <a:r>
              <a:rPr lang="fr-FR" sz="6400" dirty="0" smtClean="0"/>
              <a:t>demandés par certaines formations</a:t>
            </a:r>
            <a:endParaRPr lang="fr-FR" sz="5600"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34</a:t>
            </a:fld>
            <a:endParaRPr lang="fr-FR" dirty="0"/>
          </a:p>
        </p:txBody>
      </p:sp>
      <p:sp>
        <p:nvSpPr>
          <p:cNvPr id="5" name="Ellipse 4"/>
          <p:cNvSpPr/>
          <p:nvPr/>
        </p:nvSpPr>
        <p:spPr>
          <a:xfrm rot="606903">
            <a:off x="7057065" y="681816"/>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Du 5 avril au </a:t>
            </a:r>
          </a:p>
          <a:p>
            <a:pPr algn="ctr" fontAlgn="auto">
              <a:spcBef>
                <a:spcPts val="0"/>
              </a:spcBef>
              <a:spcAft>
                <a:spcPts val="0"/>
              </a:spcAft>
              <a:defRPr/>
            </a:pPr>
            <a:r>
              <a:rPr lang="fr-FR" sz="1600" b="1" dirty="0" smtClean="0"/>
              <a:t>10 mai</a:t>
            </a:r>
            <a:endParaRPr lang="fr-FR" sz="1600" b="1" dirty="0"/>
          </a:p>
        </p:txBody>
      </p:sp>
    </p:spTree>
    <p:extLst>
      <p:ext uri="{BB962C8B-B14F-4D97-AF65-F5344CB8AC3E}">
        <p14:creationId xmlns:p14="http://schemas.microsoft.com/office/powerpoint/2010/main" val="20085747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smtClean="0"/>
              <a:t>Un modèle d’admission juste et transparent (1/4)</a:t>
            </a:r>
            <a:endParaRPr lang="fr-FR" sz="2700" dirty="0"/>
          </a:p>
        </p:txBody>
      </p:sp>
      <p:sp>
        <p:nvSpPr>
          <p:cNvPr id="3" name="Espace réservé du texte 2"/>
          <p:cNvSpPr>
            <a:spLocks noGrp="1"/>
          </p:cNvSpPr>
          <p:nvPr>
            <p:ph type="body" sz="quarter" idx="13"/>
          </p:nvPr>
        </p:nvSpPr>
        <p:spPr>
          <a:xfrm>
            <a:off x="426718" y="1190160"/>
            <a:ext cx="8568000" cy="5364000"/>
          </a:xfrm>
        </p:spPr>
        <p:txBody>
          <a:bodyPr>
            <a:normAutofit fontScale="92500" lnSpcReduction="10000"/>
          </a:bodyPr>
          <a:lstStyle/>
          <a:p>
            <a:pPr marL="0" lvl="1" indent="0">
              <a:buSzPct val="100000"/>
              <a:buNone/>
            </a:pPr>
            <a:r>
              <a:rPr lang="fr-FR" sz="2400" b="1" dirty="0"/>
              <a:t>Qui encourage la mobilité géographique :</a:t>
            </a:r>
          </a:p>
          <a:p>
            <a:pPr marL="0" lvl="1" indent="0">
              <a:buSzPct val="100000"/>
              <a:buNone/>
            </a:pPr>
            <a:endParaRPr lang="fr-FR" sz="900" b="1" dirty="0"/>
          </a:p>
          <a:p>
            <a:pPr marL="0" lvl="1" indent="0">
              <a:buSzPct val="100000"/>
              <a:buNone/>
            </a:pPr>
            <a:r>
              <a:rPr lang="fr-FR" sz="1700" b="1" dirty="0" smtClean="0">
                <a:solidFill>
                  <a:srgbClr val="F28E65"/>
                </a:solidFill>
              </a:rPr>
              <a:t>Pour les formations sélectives </a:t>
            </a:r>
            <a:r>
              <a:rPr lang="fr-FR" sz="1700" b="1" dirty="0">
                <a:solidFill>
                  <a:srgbClr val="F28E65"/>
                </a:solidFill>
              </a:rPr>
              <a:t>(BTS, </a:t>
            </a:r>
            <a:r>
              <a:rPr lang="fr-FR" sz="1700" b="1" dirty="0" smtClean="0">
                <a:solidFill>
                  <a:srgbClr val="F28E65"/>
                </a:solidFill>
              </a:rPr>
              <a:t>DUT, IFSI, écoles…) :  </a:t>
            </a:r>
            <a:r>
              <a:rPr lang="fr-FR" sz="1700" dirty="0" smtClean="0"/>
              <a:t> </a:t>
            </a:r>
          </a:p>
          <a:p>
            <a:pPr marL="177800" lvl="1" indent="-177800">
              <a:lnSpc>
                <a:spcPct val="80000"/>
              </a:lnSpc>
              <a:buSzPct val="100000"/>
              <a:buFont typeface="Lucida Grande"/>
              <a:buChar char="&gt;"/>
              <a:defRPr/>
            </a:pPr>
            <a:r>
              <a:rPr lang="fr-FR" sz="1600" b="1" dirty="0"/>
              <a:t>La règle </a:t>
            </a:r>
            <a:r>
              <a:rPr lang="fr-FR" sz="1600" dirty="0"/>
              <a:t>: les lycéens peuvent </a:t>
            </a:r>
            <a:r>
              <a:rPr lang="fr-FR" sz="1600" dirty="0" smtClean="0"/>
              <a:t>demander les </a:t>
            </a:r>
            <a:r>
              <a:rPr lang="fr-FR" sz="1600" dirty="0"/>
              <a:t>formations qui les intéressent où qu’elles soient, dans leur académie ou en </a:t>
            </a:r>
            <a:r>
              <a:rPr lang="fr-FR" sz="1600" dirty="0" smtClean="0"/>
              <a:t>dehors. </a:t>
            </a:r>
            <a:r>
              <a:rPr lang="fr-FR" sz="1600" b="1" dirty="0" smtClean="0"/>
              <a:t>Il n’y a pas de secteur géographique</a:t>
            </a:r>
            <a:endParaRPr lang="fr-FR" sz="1600" b="1" dirty="0"/>
          </a:p>
          <a:p>
            <a:pPr marL="0" lvl="1" indent="0">
              <a:buSzPct val="100000"/>
              <a:buNone/>
              <a:defRPr/>
            </a:pPr>
            <a:r>
              <a:rPr lang="fr-FR" sz="1700" b="1" dirty="0" smtClean="0">
                <a:solidFill>
                  <a:srgbClr val="F28E65"/>
                </a:solidFill>
              </a:rPr>
              <a:t>Pour les formations non-sélectives (licences, PACES)</a:t>
            </a:r>
            <a:r>
              <a:rPr lang="fr-FR" sz="1700" dirty="0" smtClean="0">
                <a:solidFill>
                  <a:srgbClr val="F28E65"/>
                </a:solidFill>
              </a:rPr>
              <a:t> : </a:t>
            </a:r>
          </a:p>
          <a:p>
            <a:pPr marL="177800" lvl="1" indent="-177800">
              <a:lnSpc>
                <a:spcPct val="90000"/>
              </a:lnSpc>
              <a:buSzPct val="100000"/>
              <a:buFont typeface="Lucida Grande"/>
              <a:buChar char="&gt;"/>
              <a:defRPr/>
            </a:pPr>
            <a:r>
              <a:rPr lang="fr-FR" sz="1600" b="1" dirty="0" smtClean="0"/>
              <a:t>La règle </a:t>
            </a:r>
            <a:r>
              <a:rPr lang="fr-FR" sz="1600" dirty="0" smtClean="0"/>
              <a:t>: les </a:t>
            </a:r>
            <a:r>
              <a:rPr lang="fr-FR" sz="1600" dirty="0"/>
              <a:t>lycéens peuvent demander les formations qui les intéressent </a:t>
            </a:r>
            <a:r>
              <a:rPr lang="fr-FR" sz="1600" dirty="0" smtClean="0"/>
              <a:t>dans leur académie ou en dehors</a:t>
            </a:r>
          </a:p>
          <a:p>
            <a:pPr marL="177800" lvl="1" indent="-177800" algn="just">
              <a:lnSpc>
                <a:spcPct val="90000"/>
              </a:lnSpc>
              <a:buSzPct val="100000"/>
              <a:buFont typeface="Lucida Grande"/>
              <a:buChar char="&gt;"/>
              <a:defRPr/>
            </a:pPr>
            <a:r>
              <a:rPr lang="fr-FR" sz="1600" dirty="0" smtClean="0"/>
              <a:t>Le secteur géographique (généralement l’académie) s’applique </a:t>
            </a:r>
            <a:r>
              <a:rPr lang="fr-FR" sz="1600" b="1" dirty="0" smtClean="0"/>
              <a:t>quand les formations sont très demandées </a:t>
            </a:r>
            <a:r>
              <a:rPr lang="fr-FR" sz="1600" dirty="0" smtClean="0"/>
              <a:t>et ne peuvent accueillir tous les candidats  ayant fait une demande : un </a:t>
            </a:r>
            <a:r>
              <a:rPr lang="fr-FR" sz="1600" dirty="0"/>
              <a:t>pourcentage maximum de candidats </a:t>
            </a:r>
            <a:r>
              <a:rPr lang="fr-FR" sz="1600" dirty="0" smtClean="0"/>
              <a:t>hors secteur géographique sera fixé par le recteur. Ce pourcentage vise à faciliter </a:t>
            </a:r>
            <a:r>
              <a:rPr lang="fr-FR" sz="1600" dirty="0"/>
              <a:t>l’accès </a:t>
            </a:r>
            <a:r>
              <a:rPr lang="fr-FR" sz="1600" dirty="0" smtClean="0"/>
              <a:t>des bacheliers </a:t>
            </a:r>
            <a:r>
              <a:rPr lang="fr-FR" sz="1600" dirty="0"/>
              <a:t>qui le souhaitent aux formations proposées dans leur </a:t>
            </a:r>
            <a:r>
              <a:rPr lang="fr-FR" sz="1600" dirty="0" smtClean="0"/>
              <a:t>académie de résidence tout en permettant la mobilité géographique. </a:t>
            </a:r>
          </a:p>
          <a:p>
            <a:pPr marL="0" lvl="1" indent="0">
              <a:buSzPct val="100000"/>
              <a:buNone/>
              <a:defRPr/>
            </a:pPr>
            <a:r>
              <a:rPr lang="fr-FR" sz="900" dirty="0" smtClean="0"/>
              <a:t>          </a:t>
            </a:r>
            <a:endParaRPr lang="fr-FR" sz="900" dirty="0"/>
          </a:p>
          <a:p>
            <a:pPr marL="0" lvl="1" indent="0">
              <a:buSzPct val="100000"/>
              <a:buNone/>
              <a:defRPr/>
            </a:pPr>
            <a:endParaRPr lang="fr-FR" sz="1700" b="1" dirty="0" smtClean="0">
              <a:solidFill>
                <a:srgbClr val="F28E65"/>
              </a:solidFill>
            </a:endParaRPr>
          </a:p>
          <a:p>
            <a:pPr marL="0" lvl="1" indent="0">
              <a:buSzPct val="100000"/>
              <a:buNone/>
              <a:defRPr/>
            </a:pPr>
            <a:endParaRPr lang="fr-FR" sz="1700" b="1" dirty="0" smtClean="0">
              <a:solidFill>
                <a:srgbClr val="F28E65"/>
              </a:solidFill>
            </a:endParaRPr>
          </a:p>
          <a:p>
            <a:pPr marL="0" lvl="1" indent="0">
              <a:buSzPct val="100000"/>
              <a:buNone/>
              <a:defRPr/>
            </a:pPr>
            <a:endParaRPr lang="fr-FR" sz="900" b="1" dirty="0" smtClean="0">
              <a:solidFill>
                <a:srgbClr val="F28E65"/>
              </a:solidFill>
            </a:endParaRPr>
          </a:p>
          <a:p>
            <a:pPr marL="0" lvl="1" indent="0">
              <a:buSzPct val="100000"/>
              <a:buNone/>
              <a:defRPr/>
            </a:pPr>
            <a:r>
              <a:rPr lang="fr-FR" sz="1700" b="1" dirty="0" smtClean="0">
                <a:solidFill>
                  <a:srgbClr val="F28E65"/>
                </a:solidFill>
              </a:rPr>
              <a:t>Informations fournies au candidat </a:t>
            </a:r>
            <a:r>
              <a:rPr lang="fr-FR" sz="1700" b="1" dirty="0">
                <a:solidFill>
                  <a:srgbClr val="F28E65"/>
                </a:solidFill>
              </a:rPr>
              <a:t>sur Parcoursup </a:t>
            </a:r>
            <a:r>
              <a:rPr lang="fr-FR" sz="1700" b="1" dirty="0" smtClean="0">
                <a:solidFill>
                  <a:srgbClr val="F28E65"/>
                </a:solidFill>
              </a:rPr>
              <a:t>lorsqu’il demande une licence : </a:t>
            </a:r>
            <a:endParaRPr lang="fr-FR" sz="1700" dirty="0" smtClean="0"/>
          </a:p>
          <a:p>
            <a:pPr marL="177800" lvl="1" indent="-177800">
              <a:lnSpc>
                <a:spcPct val="90000"/>
              </a:lnSpc>
              <a:buSzPct val="100000"/>
              <a:buFont typeface="Lucida Grande"/>
              <a:buChar char="&gt;"/>
              <a:defRPr/>
            </a:pPr>
            <a:r>
              <a:rPr lang="fr-FR" sz="1600" dirty="0" smtClean="0"/>
              <a:t>Quand les candidats ne résident </a:t>
            </a:r>
            <a:r>
              <a:rPr lang="fr-FR" sz="1600" dirty="0"/>
              <a:t>pas </a:t>
            </a:r>
            <a:r>
              <a:rPr lang="fr-FR" sz="1600" dirty="0" smtClean="0"/>
              <a:t>dans le secteur géographique d’une licence, il est précisé qu’un nombre maximum de </a:t>
            </a:r>
            <a:r>
              <a:rPr lang="fr-FR" sz="1600" dirty="0"/>
              <a:t>candidats hors </a:t>
            </a:r>
            <a:r>
              <a:rPr lang="fr-FR" sz="1600" dirty="0" smtClean="0"/>
              <a:t>secteur géographique pourra être fixé </a:t>
            </a:r>
            <a:r>
              <a:rPr lang="fr-FR" sz="1600" b="1" u="sng" dirty="0" smtClean="0"/>
              <a:t>si</a:t>
            </a:r>
            <a:r>
              <a:rPr lang="fr-FR" sz="1600" dirty="0" smtClean="0"/>
              <a:t> la formation est très demandée,</a:t>
            </a:r>
          </a:p>
          <a:p>
            <a:pPr marL="177800" lvl="1" indent="-177800">
              <a:lnSpc>
                <a:spcPct val="90000"/>
              </a:lnSpc>
              <a:buSzPct val="100000"/>
              <a:buFont typeface="Lucida Grande"/>
              <a:buChar char="&gt;"/>
              <a:defRPr/>
            </a:pPr>
            <a:r>
              <a:rPr lang="fr-FR" sz="1600" dirty="0" smtClean="0"/>
              <a:t>Il est conseillé à un candidat qui souhaiterait  faire un vœu dans une licence très demandée située hors de son secteur de formuler un autre vœu pour la même mention de licence si elle est proposée dans son académie</a:t>
            </a:r>
            <a:endParaRPr lang="fr-FR" dirty="0"/>
          </a:p>
          <a:p>
            <a:pPr marL="0" lvl="1" indent="0">
              <a:buSzPct val="100000"/>
              <a:buNone/>
              <a:defRPr/>
            </a:pPr>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35</a:t>
            </a:fld>
            <a:endParaRPr lang="fr-FR" dirty="0"/>
          </a:p>
        </p:txBody>
      </p:sp>
      <p:sp>
        <p:nvSpPr>
          <p:cNvPr id="6" name="Rectangle 5"/>
          <p:cNvSpPr/>
          <p:nvPr/>
        </p:nvSpPr>
        <p:spPr>
          <a:xfrm>
            <a:off x="797084" y="4049641"/>
            <a:ext cx="7642462" cy="550934"/>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400" i="1" dirty="0" smtClean="0">
                <a:solidFill>
                  <a:srgbClr val="3D566E"/>
                </a:solidFill>
              </a:rPr>
              <a:t>En </a:t>
            </a:r>
            <a:r>
              <a:rPr lang="fr-FR" sz="1400" i="1" dirty="0">
                <a:solidFill>
                  <a:srgbClr val="3D566E"/>
                </a:solidFill>
              </a:rPr>
              <a:t>2018, on a constaté une </a:t>
            </a:r>
            <a:r>
              <a:rPr lang="fr-FR" sz="1400" b="1" i="1" dirty="0">
                <a:solidFill>
                  <a:srgbClr val="3D566E"/>
                </a:solidFill>
              </a:rPr>
              <a:t>augmentation de 9,5 % </a:t>
            </a:r>
            <a:r>
              <a:rPr lang="fr-FR" sz="1400" i="1" dirty="0">
                <a:solidFill>
                  <a:srgbClr val="3D566E"/>
                </a:solidFill>
              </a:rPr>
              <a:t>du nombre de candidats ayant accepté une proposition pour une formation en dehors de leur académie de résidence</a:t>
            </a:r>
          </a:p>
        </p:txBody>
      </p:sp>
    </p:spTree>
    <p:extLst>
      <p:ext uri="{BB962C8B-B14F-4D97-AF65-F5344CB8AC3E}">
        <p14:creationId xmlns:p14="http://schemas.microsoft.com/office/powerpoint/2010/main" val="38908058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700" dirty="0"/>
              <a:t>Un modèle d’admission juste et transparent </a:t>
            </a:r>
            <a:r>
              <a:rPr lang="fr-FR" sz="2700" dirty="0" smtClean="0"/>
              <a:t>(2/4</a:t>
            </a:r>
            <a:r>
              <a:rPr lang="fr-FR" sz="2700" dirty="0"/>
              <a:t>)</a:t>
            </a:r>
            <a:endParaRPr lang="fr-FR" dirty="0"/>
          </a:p>
        </p:txBody>
      </p:sp>
      <p:sp>
        <p:nvSpPr>
          <p:cNvPr id="3" name="Espace réservé du texte 2"/>
          <p:cNvSpPr>
            <a:spLocks noGrp="1"/>
          </p:cNvSpPr>
          <p:nvPr>
            <p:ph type="body" sz="quarter" idx="13"/>
          </p:nvPr>
        </p:nvSpPr>
        <p:spPr>
          <a:xfrm>
            <a:off x="426718" y="1471083"/>
            <a:ext cx="8568000" cy="4598988"/>
          </a:xfrm>
        </p:spPr>
        <p:txBody>
          <a:bodyPr>
            <a:normAutofit/>
          </a:bodyPr>
          <a:lstStyle/>
          <a:p>
            <a:pPr marL="0" lvl="1" indent="0">
              <a:lnSpc>
                <a:spcPct val="90000"/>
              </a:lnSpc>
              <a:buSzPct val="100000"/>
              <a:buNone/>
            </a:pPr>
            <a:r>
              <a:rPr lang="fr-FR" sz="2000" b="1" dirty="0">
                <a:solidFill>
                  <a:srgbClr val="F28E65"/>
                </a:solidFill>
              </a:rPr>
              <a:t>M</a:t>
            </a:r>
            <a:r>
              <a:rPr lang="fr-FR" sz="2000" b="1" dirty="0" smtClean="0">
                <a:solidFill>
                  <a:srgbClr val="F28E65"/>
                </a:solidFill>
              </a:rPr>
              <a:t>obilité </a:t>
            </a:r>
            <a:r>
              <a:rPr lang="fr-FR" sz="2000" b="1" dirty="0">
                <a:solidFill>
                  <a:srgbClr val="F28E65"/>
                </a:solidFill>
              </a:rPr>
              <a:t>géographique </a:t>
            </a:r>
            <a:r>
              <a:rPr lang="fr-FR" sz="2000" b="1" dirty="0" smtClean="0">
                <a:solidFill>
                  <a:srgbClr val="F28E65"/>
                </a:solidFill>
              </a:rPr>
              <a:t>: cas particuliers pour les licences </a:t>
            </a:r>
            <a:endParaRPr lang="fr-FR" sz="2000" b="1" dirty="0">
              <a:solidFill>
                <a:srgbClr val="F28E65"/>
              </a:solidFill>
            </a:endParaRPr>
          </a:p>
          <a:p>
            <a:pPr marL="0" lvl="1" indent="0">
              <a:lnSpc>
                <a:spcPct val="90000"/>
              </a:lnSpc>
              <a:buSzPct val="100000"/>
              <a:buNone/>
            </a:pPr>
            <a:endParaRPr lang="fr-FR" sz="1800" b="1" dirty="0" smtClean="0">
              <a:solidFill>
                <a:srgbClr val="F28E65"/>
              </a:solidFill>
            </a:endParaRPr>
          </a:p>
          <a:p>
            <a:pPr marL="0" indent="0">
              <a:buNone/>
            </a:pPr>
            <a:r>
              <a:rPr lang="fr-FR" sz="1800" b="1" dirty="0" smtClean="0"/>
              <a:t>Sont </a:t>
            </a:r>
            <a:r>
              <a:rPr lang="fr-FR" sz="1800" b="1" dirty="0"/>
              <a:t>considérés comme </a:t>
            </a:r>
            <a:r>
              <a:rPr lang="fr-FR" sz="1800" b="1" dirty="0" smtClean="0"/>
              <a:t>« résident </a:t>
            </a:r>
            <a:r>
              <a:rPr lang="fr-FR" sz="1800" b="1" dirty="0"/>
              <a:t>dans </a:t>
            </a:r>
            <a:r>
              <a:rPr lang="fr-FR" sz="1800" b="1" dirty="0" smtClean="0"/>
              <a:t>l’académie » </a:t>
            </a:r>
            <a:r>
              <a:rPr lang="fr-FR" sz="1800" b="1" dirty="0"/>
              <a:t>où se situe la </a:t>
            </a:r>
            <a:r>
              <a:rPr lang="fr-FR" sz="1800" b="1" dirty="0" smtClean="0"/>
              <a:t>licence demandée :</a:t>
            </a:r>
          </a:p>
          <a:p>
            <a:pPr marL="0" indent="0">
              <a:buNone/>
            </a:pPr>
            <a:endParaRPr lang="fr-FR" sz="1800" dirty="0" smtClean="0"/>
          </a:p>
          <a:p>
            <a:r>
              <a:rPr lang="fr-FR" sz="1800" dirty="0" smtClean="0"/>
              <a:t>les </a:t>
            </a:r>
            <a:r>
              <a:rPr lang="fr-FR" sz="1800" dirty="0"/>
              <a:t>lycéens qui souhaitent accéder à une </a:t>
            </a:r>
            <a:r>
              <a:rPr lang="fr-FR" sz="1800" dirty="0" smtClean="0"/>
              <a:t>mention de licence </a:t>
            </a:r>
            <a:r>
              <a:rPr lang="fr-FR" sz="1800" dirty="0"/>
              <a:t>ou PACES qui n’est pas dispensée dans leur académie de résidence. </a:t>
            </a:r>
          </a:p>
          <a:p>
            <a:pPr marL="0" indent="0">
              <a:buNone/>
            </a:pPr>
            <a:endParaRPr lang="fr-FR" sz="1800" dirty="0"/>
          </a:p>
          <a:p>
            <a:r>
              <a:rPr lang="fr-FR" sz="1800" dirty="0" smtClean="0"/>
              <a:t>les </a:t>
            </a:r>
            <a:r>
              <a:rPr lang="fr-FR" sz="1800" dirty="0"/>
              <a:t>lycéens ressortissants français ou ressortissants d’un État membre de l’Union européenne qui sont établis hors de France </a:t>
            </a:r>
            <a:endParaRPr lang="fr-FR" sz="1800" dirty="0" smtClean="0"/>
          </a:p>
          <a:p>
            <a:pPr>
              <a:buFontTx/>
              <a:buChar char="-"/>
            </a:pPr>
            <a:endParaRPr lang="fr-FR" sz="1600" dirty="0"/>
          </a:p>
          <a:p>
            <a:r>
              <a:rPr lang="fr-FR" sz="1800" dirty="0" smtClean="0"/>
              <a:t>les </a:t>
            </a:r>
            <a:r>
              <a:rPr lang="fr-FR" sz="1800" dirty="0"/>
              <a:t>lycéens préparant ou ayant obtenu le baccalauréat français </a:t>
            </a:r>
            <a:r>
              <a:rPr lang="fr-FR" sz="1800" dirty="0" smtClean="0"/>
              <a:t>au cours de l’année scolaire dans </a:t>
            </a:r>
            <a:r>
              <a:rPr lang="fr-FR" sz="1800" dirty="0"/>
              <a:t>un centre d’examen à l’étranger </a:t>
            </a:r>
            <a:endParaRPr lang="fr-FR" sz="1800" dirty="0" smtClean="0"/>
          </a:p>
          <a:p>
            <a:pPr marL="0" indent="0">
              <a:buNone/>
            </a:pPr>
            <a:endParaRPr lang="fr-FR" sz="1600"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36</a:t>
            </a:fld>
            <a:endParaRPr lang="fr-FR" dirty="0"/>
          </a:p>
        </p:txBody>
      </p:sp>
    </p:spTree>
    <p:extLst>
      <p:ext uri="{BB962C8B-B14F-4D97-AF65-F5344CB8AC3E}">
        <p14:creationId xmlns:p14="http://schemas.microsoft.com/office/powerpoint/2010/main" val="3541807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700" dirty="0"/>
              <a:t>Un modèle d’admission juste et transparent </a:t>
            </a:r>
            <a:r>
              <a:rPr lang="fr-FR" sz="2700" dirty="0" smtClean="0"/>
              <a:t>(3/4</a:t>
            </a:r>
            <a:r>
              <a:rPr lang="fr-FR" sz="2700" dirty="0"/>
              <a:t>)</a:t>
            </a:r>
            <a:endParaRPr lang="fr-FR" dirty="0"/>
          </a:p>
        </p:txBody>
      </p:sp>
      <p:sp>
        <p:nvSpPr>
          <p:cNvPr id="3" name="Espace réservé du texte 2"/>
          <p:cNvSpPr>
            <a:spLocks noGrp="1"/>
          </p:cNvSpPr>
          <p:nvPr>
            <p:ph type="body" sz="quarter" idx="13"/>
          </p:nvPr>
        </p:nvSpPr>
        <p:spPr>
          <a:xfrm>
            <a:off x="426718" y="1396652"/>
            <a:ext cx="8568000" cy="4888854"/>
          </a:xfrm>
        </p:spPr>
        <p:txBody>
          <a:bodyPr>
            <a:normAutofit/>
          </a:bodyPr>
          <a:lstStyle/>
          <a:p>
            <a:pPr marL="0" indent="0">
              <a:buNone/>
            </a:pPr>
            <a:r>
              <a:rPr lang="fr-FR" sz="2400" b="1" dirty="0" smtClean="0"/>
              <a:t>Qui favorise la mobilité sociale et endigue le phénomène de reproduction sociale : </a:t>
            </a:r>
            <a:endParaRPr lang="fr-FR" sz="1300" b="1" dirty="0" smtClean="0"/>
          </a:p>
          <a:p>
            <a:r>
              <a:rPr lang="fr-FR" dirty="0" smtClean="0"/>
              <a:t>Des </a:t>
            </a:r>
            <a:r>
              <a:rPr lang="fr-FR" b="1" dirty="0" smtClean="0">
                <a:solidFill>
                  <a:srgbClr val="F28E65"/>
                </a:solidFill>
              </a:rPr>
              <a:t>places sont priorisées pour les élèves bénéficiaires </a:t>
            </a:r>
            <a:r>
              <a:rPr lang="fr-FR" b="1" dirty="0">
                <a:solidFill>
                  <a:srgbClr val="F28E65"/>
                </a:solidFill>
              </a:rPr>
              <a:t>d’une </a:t>
            </a:r>
            <a:r>
              <a:rPr lang="fr-FR" b="1" dirty="0" smtClean="0">
                <a:solidFill>
                  <a:srgbClr val="F28E65"/>
                </a:solidFill>
              </a:rPr>
              <a:t>bourse nationale </a:t>
            </a:r>
            <a:r>
              <a:rPr lang="fr-FR" b="1" dirty="0">
                <a:solidFill>
                  <a:srgbClr val="F28E65"/>
                </a:solidFill>
              </a:rPr>
              <a:t>de lycée </a:t>
            </a:r>
            <a:r>
              <a:rPr lang="fr-FR" dirty="0" smtClean="0"/>
              <a:t>dans chaque formation, sélective et non sélective </a:t>
            </a:r>
          </a:p>
          <a:p>
            <a:pPr marL="180975" indent="0">
              <a:buNone/>
            </a:pPr>
            <a:r>
              <a:rPr lang="fr-FR" i="1" dirty="0" smtClean="0"/>
              <a:t>En 2018 : + 21% de boursiers admis dans l’enseignement supérieur </a:t>
            </a:r>
            <a:endParaRPr lang="fr-FR" dirty="0" smtClean="0"/>
          </a:p>
          <a:p>
            <a:pPr marL="0" indent="0">
              <a:buNone/>
            </a:pPr>
            <a:endParaRPr lang="fr-FR" dirty="0" smtClean="0"/>
          </a:p>
          <a:p>
            <a:pPr marL="0" indent="0">
              <a:buNone/>
            </a:pPr>
            <a:r>
              <a:rPr lang="fr-FR" sz="2400" b="1" dirty="0"/>
              <a:t>Qui favorise l’accès des bacheliers professionnels et technologiques aux filières courtes : </a:t>
            </a:r>
            <a:endParaRPr lang="fr-FR" sz="1200" b="1" dirty="0" smtClean="0"/>
          </a:p>
          <a:p>
            <a:pPr marL="177800" lvl="2" indent="-177800">
              <a:buClr>
                <a:srgbClr val="FF0000"/>
              </a:buClr>
              <a:buSzPct val="100000"/>
              <a:buFont typeface="Lucida Grande"/>
              <a:buChar char="&gt;"/>
            </a:pPr>
            <a:r>
              <a:rPr lang="fr-FR" sz="2000" dirty="0" smtClean="0"/>
              <a:t>un </a:t>
            </a:r>
            <a:r>
              <a:rPr lang="fr-FR" sz="2000" dirty="0"/>
              <a:t>nombre de </a:t>
            </a:r>
            <a:r>
              <a:rPr lang="fr-FR" sz="2000" b="1" dirty="0">
                <a:solidFill>
                  <a:srgbClr val="F28E65"/>
                </a:solidFill>
              </a:rPr>
              <a:t>places en BTS est </a:t>
            </a:r>
            <a:r>
              <a:rPr lang="fr-FR" sz="2000" b="1" dirty="0" smtClean="0">
                <a:solidFill>
                  <a:srgbClr val="F28E65"/>
                </a:solidFill>
              </a:rPr>
              <a:t>priorisé pour les bacheliers professionnels</a:t>
            </a:r>
          </a:p>
          <a:p>
            <a:pPr marL="180975" lvl="2">
              <a:buClr>
                <a:srgbClr val="FF0000"/>
              </a:buClr>
              <a:buSzPct val="100000"/>
            </a:pPr>
            <a:r>
              <a:rPr lang="fr-FR" sz="2000" i="1" dirty="0"/>
              <a:t>En 2018 : </a:t>
            </a:r>
            <a:r>
              <a:rPr lang="fr-FR" sz="2000" i="1" dirty="0" smtClean="0"/>
              <a:t>+ 23</a:t>
            </a:r>
            <a:r>
              <a:rPr lang="fr-FR" sz="2000" i="1" dirty="0"/>
              <a:t>% de bacheliers professionnels </a:t>
            </a:r>
            <a:r>
              <a:rPr lang="fr-FR" sz="2000" i="1" dirty="0" smtClean="0"/>
              <a:t>admis </a:t>
            </a:r>
            <a:r>
              <a:rPr lang="fr-FR" sz="2000" i="1" dirty="0"/>
              <a:t>en STS </a:t>
            </a:r>
            <a:endParaRPr lang="fr-FR" sz="2000" i="1" dirty="0" smtClean="0"/>
          </a:p>
          <a:p>
            <a:pPr marL="0" lvl="2">
              <a:buClr>
                <a:srgbClr val="FF0000"/>
              </a:buClr>
              <a:buSzPct val="100000"/>
            </a:pPr>
            <a:endParaRPr lang="fr-FR" sz="1200" dirty="0"/>
          </a:p>
          <a:p>
            <a:pPr marL="177800" lvl="2" indent="-177800">
              <a:buClr>
                <a:srgbClr val="FF0000"/>
              </a:buClr>
              <a:buSzPct val="100000"/>
              <a:buFont typeface="Lucida Grande"/>
              <a:buChar char="&gt;"/>
            </a:pPr>
            <a:r>
              <a:rPr lang="fr-FR" sz="2000" dirty="0"/>
              <a:t>u</a:t>
            </a:r>
            <a:r>
              <a:rPr lang="fr-FR" sz="2000" dirty="0" smtClean="0"/>
              <a:t>n </a:t>
            </a:r>
            <a:r>
              <a:rPr lang="fr-FR" sz="2000" dirty="0"/>
              <a:t>nombre de </a:t>
            </a:r>
            <a:r>
              <a:rPr lang="fr-FR" sz="2000" b="1" dirty="0">
                <a:solidFill>
                  <a:srgbClr val="F28E65"/>
                </a:solidFill>
              </a:rPr>
              <a:t>places en DUT est </a:t>
            </a:r>
            <a:r>
              <a:rPr lang="fr-FR" sz="2000" b="1" dirty="0" smtClean="0">
                <a:solidFill>
                  <a:srgbClr val="F28E65"/>
                </a:solidFill>
              </a:rPr>
              <a:t>priorisé pour les </a:t>
            </a:r>
            <a:r>
              <a:rPr lang="fr-FR" sz="2000" b="1" dirty="0">
                <a:solidFill>
                  <a:srgbClr val="F28E65"/>
                </a:solidFill>
              </a:rPr>
              <a:t>bacheliers technologiques</a:t>
            </a:r>
          </a:p>
          <a:p>
            <a:pPr marL="180975" lvl="2">
              <a:buClr>
                <a:srgbClr val="FF0000"/>
              </a:buClr>
              <a:buSzPct val="100000"/>
            </a:pPr>
            <a:r>
              <a:rPr lang="fr-FR" sz="2000" i="1" dirty="0" smtClean="0"/>
              <a:t>En 2018 : + 19% de bacheliers technologiques admis en IUT</a:t>
            </a:r>
          </a:p>
          <a:p>
            <a:pPr marL="180975" lvl="2">
              <a:buClr>
                <a:srgbClr val="FF0000"/>
              </a:buClr>
              <a:buSzPct val="100000"/>
            </a:pPr>
            <a:endParaRPr lang="fr-FR" sz="2000" i="1" dirty="0" smtClean="0"/>
          </a:p>
          <a:p>
            <a:pPr marL="180975" lvl="2">
              <a:buClr>
                <a:srgbClr val="FF0000"/>
              </a:buClr>
              <a:buSzPct val="100000"/>
            </a:pPr>
            <a:endParaRPr lang="fr-FR" sz="2000" i="1" dirty="0"/>
          </a:p>
          <a:p>
            <a:pPr marL="0" lvl="2">
              <a:buClr>
                <a:srgbClr val="FF0000"/>
              </a:buClr>
              <a:buSzPct val="100000"/>
            </a:pPr>
            <a:endParaRPr lang="fr-FR" sz="2000" dirty="0" smtClean="0"/>
          </a:p>
          <a:p>
            <a:pPr marL="0" lvl="2">
              <a:buClr>
                <a:srgbClr val="FF0000"/>
              </a:buClr>
              <a:buSzPct val="100000"/>
            </a:pPr>
            <a:endParaRPr lang="fr-FR" sz="2000" b="1" dirty="0" smtClean="0">
              <a:solidFill>
                <a:srgbClr val="F28E65"/>
              </a:solidFill>
            </a:endParaRPr>
          </a:p>
          <a:p>
            <a:pPr marL="177800" lvl="2" indent="-177800">
              <a:buClr>
                <a:srgbClr val="FF0000"/>
              </a:buClr>
              <a:buSzPct val="100000"/>
              <a:buFont typeface="Lucida Grande"/>
              <a:buChar char="&gt;"/>
            </a:pPr>
            <a:endParaRPr lang="fr-FR" sz="2000" b="1" dirty="0">
              <a:solidFill>
                <a:srgbClr val="F28E65"/>
              </a:solidFill>
            </a:endParaRPr>
          </a:p>
          <a:p>
            <a:pPr marL="177800" lvl="2" indent="-177800">
              <a:buClr>
                <a:srgbClr val="FF0000"/>
              </a:buClr>
              <a:buSzPct val="100000"/>
              <a:buFont typeface="Lucida Grande"/>
              <a:buChar char="&gt;"/>
            </a:pPr>
            <a:endParaRPr lang="fr-FR" sz="2000" b="1" dirty="0">
              <a:solidFill>
                <a:srgbClr val="F28E65"/>
              </a:solidFill>
            </a:endParaRPr>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37</a:t>
            </a:fld>
            <a:endParaRPr lang="fr-FR" dirty="0"/>
          </a:p>
        </p:txBody>
      </p:sp>
    </p:spTree>
    <p:extLst>
      <p:ext uri="{BB962C8B-B14F-4D97-AF65-F5344CB8AC3E}">
        <p14:creationId xmlns:p14="http://schemas.microsoft.com/office/powerpoint/2010/main" val="41372856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a:t>Un modèle d’admission juste et transparent </a:t>
            </a:r>
            <a:r>
              <a:rPr lang="fr-FR" sz="2700" dirty="0" smtClean="0"/>
              <a:t>(4/4</a:t>
            </a:r>
            <a:r>
              <a:rPr lang="fr-FR" sz="2700" dirty="0"/>
              <a:t>)</a:t>
            </a:r>
            <a:endParaRPr lang="fr-FR" dirty="0"/>
          </a:p>
        </p:txBody>
      </p:sp>
      <p:sp>
        <p:nvSpPr>
          <p:cNvPr id="3" name="Espace réservé du texte 2"/>
          <p:cNvSpPr>
            <a:spLocks noGrp="1"/>
          </p:cNvSpPr>
          <p:nvPr>
            <p:ph type="body" sz="quarter" idx="13"/>
          </p:nvPr>
        </p:nvSpPr>
        <p:spPr>
          <a:xfrm>
            <a:off x="426718" y="1312034"/>
            <a:ext cx="8159932" cy="4909673"/>
          </a:xfrm>
        </p:spPr>
        <p:txBody>
          <a:bodyPr>
            <a:normAutofit/>
          </a:bodyPr>
          <a:lstStyle/>
          <a:p>
            <a:pPr marL="0" lvl="1" indent="0">
              <a:buNone/>
              <a:defRPr/>
            </a:pPr>
            <a:r>
              <a:rPr lang="fr-FR" sz="2200" b="1" dirty="0"/>
              <a:t>Qui prend en compte le profil et le projet de chaque lycéen :</a:t>
            </a:r>
          </a:p>
          <a:p>
            <a:pPr marL="0" lvl="1" indent="0">
              <a:buNone/>
              <a:defRPr/>
            </a:pPr>
            <a:endParaRPr lang="fr-FR" sz="1600" b="1" dirty="0" smtClean="0">
              <a:solidFill>
                <a:srgbClr val="F28E65"/>
              </a:solidFill>
            </a:endParaRPr>
          </a:p>
          <a:p>
            <a:pPr marL="285750" lvl="1" indent="-285750" algn="just">
              <a:defRPr/>
            </a:pPr>
            <a:r>
              <a:rPr lang="fr-FR" sz="1600" b="1" dirty="0" smtClean="0">
                <a:solidFill>
                  <a:srgbClr val="F28E65"/>
                </a:solidFill>
              </a:rPr>
              <a:t>Pour l’admission dans les formations sélectives (CPGE, STS, IUT, écoles, IFSI, EFTS…)</a:t>
            </a:r>
            <a:endParaRPr lang="fr-FR" sz="1600" b="1" dirty="0" smtClean="0"/>
          </a:p>
          <a:p>
            <a:pPr marL="0" lvl="2" indent="-177800" algn="just">
              <a:buClr>
                <a:srgbClr val="F28E65"/>
              </a:buClr>
              <a:buFont typeface="Lucida Grande"/>
              <a:buChar char="-"/>
              <a:defRPr/>
            </a:pPr>
            <a:r>
              <a:rPr lang="fr-FR" sz="1600" dirty="0"/>
              <a:t>L</a:t>
            </a:r>
            <a:r>
              <a:rPr lang="fr-FR" sz="1600" dirty="0" smtClean="0"/>
              <a:t>a règle : l’admission se fait </a:t>
            </a:r>
            <a:r>
              <a:rPr lang="fr-FR" sz="1600" b="1" dirty="0" smtClean="0"/>
              <a:t>sur dossier et, dans certains cas rares, par concours ou entretien</a:t>
            </a:r>
            <a:r>
              <a:rPr lang="fr-FR" sz="1600" dirty="0" smtClean="0"/>
              <a:t>.</a:t>
            </a:r>
          </a:p>
          <a:p>
            <a:pPr marL="0" lvl="2" indent="-177800" algn="just">
              <a:buClr>
                <a:srgbClr val="F28E65"/>
              </a:buClr>
              <a:buFont typeface="Lucida Grande"/>
              <a:buChar char="-"/>
              <a:defRPr/>
            </a:pPr>
            <a:r>
              <a:rPr lang="fr-FR" sz="1600" dirty="0" smtClean="0"/>
              <a:t>L’admission en IFSI se fait sur dossier, sans entretien. </a:t>
            </a:r>
          </a:p>
          <a:p>
            <a:pPr marL="0" lvl="2" indent="-177800" algn="just">
              <a:buClr>
                <a:srgbClr val="F28E65"/>
              </a:buClr>
              <a:buFont typeface="Lucida Grande"/>
              <a:buChar char="-"/>
              <a:defRPr/>
            </a:pPr>
            <a:r>
              <a:rPr lang="fr-FR" sz="1600" dirty="0" smtClean="0"/>
              <a:t>Des spécificités pour l’accès des bacheliers professionnels en STS / technologiques en DUT. </a:t>
            </a:r>
          </a:p>
          <a:p>
            <a:pPr marL="0" lvl="2" indent="-177800">
              <a:buClr>
                <a:srgbClr val="F28E65"/>
              </a:buClr>
              <a:buFont typeface="Lucida Grande"/>
              <a:buChar char="-"/>
              <a:defRPr/>
            </a:pPr>
            <a:endParaRPr lang="fr-FR" sz="1600" dirty="0"/>
          </a:p>
          <a:p>
            <a:pPr marL="285750" lvl="1" indent="-285750">
              <a:defRPr/>
            </a:pPr>
            <a:r>
              <a:rPr lang="fr-FR" sz="1600" b="1" dirty="0">
                <a:solidFill>
                  <a:srgbClr val="F28E65"/>
                </a:solidFill>
              </a:rPr>
              <a:t>Pour l’admission dans les formations non sélectives (</a:t>
            </a:r>
            <a:r>
              <a:rPr lang="fr-FR" sz="1600" b="1" dirty="0" smtClean="0">
                <a:solidFill>
                  <a:srgbClr val="F28E65"/>
                </a:solidFill>
              </a:rPr>
              <a:t>licences) </a:t>
            </a:r>
            <a:r>
              <a:rPr lang="fr-FR" sz="1600" b="1" dirty="0">
                <a:solidFill>
                  <a:srgbClr val="F28E65"/>
                </a:solidFill>
              </a:rPr>
              <a:t>et la </a:t>
            </a:r>
            <a:r>
              <a:rPr lang="fr-FR" sz="1600" b="1" dirty="0" smtClean="0">
                <a:solidFill>
                  <a:srgbClr val="F28E65"/>
                </a:solidFill>
              </a:rPr>
              <a:t>PACES</a:t>
            </a:r>
            <a:endParaRPr lang="fr-FR" sz="1600" dirty="0">
              <a:solidFill>
                <a:srgbClr val="F28E65"/>
              </a:solidFill>
            </a:endParaRPr>
          </a:p>
          <a:p>
            <a:pPr marL="0" lvl="2" indent="-177800" algn="just">
              <a:buClr>
                <a:srgbClr val="F28E65"/>
              </a:buClr>
              <a:buFont typeface="Lucida Grande"/>
              <a:buChar char="-"/>
              <a:defRPr/>
            </a:pPr>
            <a:r>
              <a:rPr lang="fr-FR" sz="1600" dirty="0"/>
              <a:t>la règle : un lycéen </a:t>
            </a:r>
            <a:r>
              <a:rPr lang="fr-FR" sz="1600" b="1" dirty="0"/>
              <a:t>peut accéder à la licence de son choix à </a:t>
            </a:r>
            <a:r>
              <a:rPr lang="fr-FR" sz="1600" b="1" dirty="0" smtClean="0"/>
              <a:t>l’université, </a:t>
            </a:r>
            <a:r>
              <a:rPr lang="fr-FR" sz="1600" dirty="0" smtClean="0"/>
              <a:t>dans la limite des capacités d’accueil</a:t>
            </a:r>
            <a:endParaRPr lang="fr-FR" sz="1600" dirty="0"/>
          </a:p>
          <a:p>
            <a:pPr marL="0" lvl="2" indent="-177800" algn="just">
              <a:buClr>
                <a:srgbClr val="F28E65"/>
              </a:buClr>
              <a:buFont typeface="Lucida Grande"/>
              <a:buChar char="-"/>
              <a:defRPr/>
            </a:pPr>
            <a:r>
              <a:rPr lang="fr-FR" sz="1600" dirty="0"/>
              <a:t>l’université peut </a:t>
            </a:r>
            <a:r>
              <a:rPr lang="fr-FR" sz="1600" dirty="0" smtClean="0"/>
              <a:t>subordonner son admission au suivi d’</a:t>
            </a:r>
            <a:r>
              <a:rPr lang="fr-FR" sz="1600" b="1" dirty="0" smtClean="0"/>
              <a:t>un </a:t>
            </a:r>
            <a:r>
              <a:rPr lang="fr-FR" sz="1600" b="1" dirty="0"/>
              <a:t>parcours de formation personnalisé </a:t>
            </a:r>
            <a:r>
              <a:rPr lang="fr-FR" sz="1600" dirty="0" smtClean="0"/>
              <a:t>(remise </a:t>
            </a:r>
            <a:r>
              <a:rPr lang="fr-FR" sz="1600" dirty="0"/>
              <a:t>à niveau, cursus adapté…) pour consolider son profil et favoriser sa </a:t>
            </a:r>
            <a:r>
              <a:rPr lang="fr-FR" sz="1600" dirty="0" smtClean="0"/>
              <a:t>réussite</a:t>
            </a:r>
            <a:endParaRPr lang="fr-FR" sz="1600" dirty="0"/>
          </a:p>
          <a:p>
            <a:pPr marL="0" lvl="2" indent="-177800" algn="just">
              <a:buClr>
                <a:srgbClr val="F28E65"/>
              </a:buClr>
              <a:buFont typeface="Lucida Grande"/>
              <a:buChar char="-"/>
              <a:defRPr/>
            </a:pPr>
            <a:r>
              <a:rPr lang="fr-FR" sz="1600" b="1" dirty="0"/>
              <a:t>si le nombre de vœux reçus est </a:t>
            </a:r>
            <a:r>
              <a:rPr lang="fr-FR" sz="1600" b="1" dirty="0" smtClean="0"/>
              <a:t>supérieur au </a:t>
            </a:r>
            <a:r>
              <a:rPr lang="fr-FR" sz="1600" b="1" dirty="0"/>
              <a:t>nombre de places disponibles </a:t>
            </a:r>
            <a:r>
              <a:rPr lang="fr-FR" sz="1600" b="1" dirty="0" smtClean="0"/>
              <a:t>: </a:t>
            </a:r>
            <a:r>
              <a:rPr lang="fr-FR" sz="1600" dirty="0" smtClean="0"/>
              <a:t>les dossiers sont </a:t>
            </a:r>
            <a:r>
              <a:rPr lang="fr-FR" sz="1600" dirty="0"/>
              <a:t>ordonnés </a:t>
            </a:r>
            <a:r>
              <a:rPr lang="fr-FR" sz="1600" dirty="0" smtClean="0"/>
              <a:t>par une commission d’examen des vœux, après qu’ils aient </a:t>
            </a:r>
            <a:r>
              <a:rPr lang="fr-FR" sz="1600" dirty="0"/>
              <a:t>été étudiés pour vérifier leur adéquation avec la formation demandée </a:t>
            </a:r>
          </a:p>
          <a:p>
            <a:pPr marL="0" lvl="2">
              <a:buSzPct val="100000"/>
              <a:defRPr/>
            </a:pPr>
            <a:endParaRPr lang="fr-FR" b="1" dirty="0"/>
          </a:p>
          <a:p>
            <a:pPr marL="0" indent="0">
              <a:buNone/>
            </a:pP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38</a:t>
            </a:fld>
            <a:endParaRPr lang="fr-FR" dirty="0"/>
          </a:p>
        </p:txBody>
      </p:sp>
    </p:spTree>
    <p:extLst>
      <p:ext uri="{BB962C8B-B14F-4D97-AF65-F5344CB8AC3E}">
        <p14:creationId xmlns:p14="http://schemas.microsoft.com/office/powerpoint/2010/main" val="16013655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C6B7B3CB-E3BA-F74C-AB76-86EFC5843CD6}" type="slidenum">
              <a:rPr lang="fr-FR" smtClean="0"/>
              <a:pPr/>
              <a:t>39</a:t>
            </a:fld>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881" y="609599"/>
            <a:ext cx="8728364" cy="5382491"/>
          </a:xfrm>
          <a:prstGeom prst="rect">
            <a:avLst/>
          </a:prstGeom>
        </p:spPr>
      </p:pic>
    </p:spTree>
    <p:extLst>
      <p:ext uri="{BB962C8B-B14F-4D97-AF65-F5344CB8AC3E}">
        <p14:creationId xmlns:p14="http://schemas.microsoft.com/office/powerpoint/2010/main" val="2928768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Parcoursup : les objectifs </a:t>
            </a:r>
            <a:endParaRPr lang="fr-FR" dirty="0"/>
          </a:p>
        </p:txBody>
      </p:sp>
      <p:sp>
        <p:nvSpPr>
          <p:cNvPr id="3" name="Espace réservé du texte 2"/>
          <p:cNvSpPr>
            <a:spLocks noGrp="1"/>
          </p:cNvSpPr>
          <p:nvPr>
            <p:ph type="body" sz="quarter" idx="13"/>
          </p:nvPr>
        </p:nvSpPr>
        <p:spPr/>
        <p:txBody>
          <a:bodyPr>
            <a:normAutofit lnSpcReduction="10000"/>
          </a:bodyPr>
          <a:lstStyle/>
          <a:p>
            <a:pPr>
              <a:defRPr/>
            </a:pPr>
            <a:r>
              <a:rPr lang="fr-FR" sz="2800" b="1" dirty="0" smtClean="0">
                <a:solidFill>
                  <a:srgbClr val="F28E65"/>
                </a:solidFill>
              </a:rPr>
              <a:t> Renforcer l’accompagnement à l’orientation pour aider </a:t>
            </a:r>
            <a:r>
              <a:rPr lang="fr-FR" sz="2800" b="1" dirty="0">
                <a:solidFill>
                  <a:srgbClr val="F28E65"/>
                </a:solidFill>
              </a:rPr>
              <a:t>les </a:t>
            </a:r>
            <a:r>
              <a:rPr lang="fr-FR" sz="2800" b="1" dirty="0" smtClean="0">
                <a:solidFill>
                  <a:srgbClr val="F28E65"/>
                </a:solidFill>
              </a:rPr>
              <a:t>lycéens </a:t>
            </a:r>
            <a:r>
              <a:rPr lang="fr-FR" sz="2800" dirty="0" smtClean="0"/>
              <a:t>de terminale à construire leur projet d’études</a:t>
            </a:r>
          </a:p>
          <a:p>
            <a:pPr marL="0" indent="0">
              <a:buNone/>
              <a:defRPr/>
            </a:pPr>
            <a:r>
              <a:rPr lang="fr-FR" sz="2800" dirty="0"/>
              <a:t> </a:t>
            </a:r>
            <a:r>
              <a:rPr lang="fr-FR" sz="2800" dirty="0" smtClean="0"/>
              <a:t>  </a:t>
            </a:r>
            <a:endParaRPr lang="fr-FR" sz="2800" dirty="0"/>
          </a:p>
          <a:p>
            <a:pPr>
              <a:defRPr/>
            </a:pPr>
            <a:r>
              <a:rPr lang="fr-FR" sz="2800" b="1" dirty="0" smtClean="0">
                <a:solidFill>
                  <a:srgbClr val="F28E65"/>
                </a:solidFill>
              </a:rPr>
              <a:t> Favoriser la mobilité sociale et géographique </a:t>
            </a:r>
            <a:r>
              <a:rPr lang="fr-FR" sz="2800" dirty="0" smtClean="0"/>
              <a:t>dans l’enseignement supérieur</a:t>
            </a:r>
          </a:p>
          <a:p>
            <a:pPr marL="0" indent="0">
              <a:buNone/>
              <a:defRPr/>
            </a:pPr>
            <a:endParaRPr lang="fr-FR" sz="2800" dirty="0" smtClean="0"/>
          </a:p>
          <a:p>
            <a:pPr>
              <a:defRPr/>
            </a:pPr>
            <a:r>
              <a:rPr lang="fr-FR" sz="2800" b="1" dirty="0" smtClean="0">
                <a:solidFill>
                  <a:srgbClr val="F28E65"/>
                </a:solidFill>
              </a:rPr>
              <a:t> Améliorer </a:t>
            </a:r>
            <a:r>
              <a:rPr lang="fr-FR" sz="2800" b="1" dirty="0">
                <a:solidFill>
                  <a:srgbClr val="F28E65"/>
                </a:solidFill>
              </a:rPr>
              <a:t>la réussite des </a:t>
            </a:r>
            <a:r>
              <a:rPr lang="fr-FR" sz="2800" b="1" dirty="0" smtClean="0">
                <a:solidFill>
                  <a:srgbClr val="F28E65"/>
                </a:solidFill>
              </a:rPr>
              <a:t>étudiants </a:t>
            </a:r>
            <a:r>
              <a:rPr lang="fr-FR" sz="2800" dirty="0" smtClean="0"/>
              <a:t>grâce à la </a:t>
            </a:r>
            <a:r>
              <a:rPr lang="fr-FR" sz="2800" dirty="0"/>
              <a:t>personnalisation des parcours dans l’enseignement </a:t>
            </a:r>
            <a:r>
              <a:rPr lang="fr-FR" sz="2800" dirty="0" smtClean="0"/>
              <a:t>supérieur</a:t>
            </a:r>
            <a:endParaRPr lang="fr-FR" sz="2800"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a:t>
            </a:fld>
            <a:endParaRPr lang="fr-FR" dirty="0"/>
          </a:p>
        </p:txBody>
      </p:sp>
    </p:spTree>
    <p:extLst>
      <p:ext uri="{BB962C8B-B14F-4D97-AF65-F5344CB8AC3E}">
        <p14:creationId xmlns:p14="http://schemas.microsoft.com/office/powerpoint/2010/main" val="5323306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5183" y="432172"/>
            <a:ext cx="7781697" cy="2006323"/>
          </a:xfrm>
        </p:spPr>
        <p:txBody>
          <a:bodyPr>
            <a:normAutofit/>
          </a:bodyPr>
          <a:lstStyle/>
          <a:p>
            <a:r>
              <a:rPr lang="fr-FR" dirty="0" smtClean="0">
                <a:solidFill>
                  <a:srgbClr val="3D566E"/>
                </a:solidFill>
              </a:rPr>
              <a:t>ETAPE 3 : </a:t>
            </a:r>
            <a:r>
              <a:rPr lang="fr-FR" dirty="0" smtClean="0"/>
              <a:t>PHASE D’ADMISSION (REPONSES DES FORMATIONS ET ACCEPTATION DES PROPOSITIONS)</a:t>
            </a:r>
            <a:endParaRPr lang="fr-FR" dirty="0">
              <a:solidFill>
                <a:srgbClr val="3D566E"/>
              </a:solidFill>
            </a:endParaRPr>
          </a:p>
        </p:txBody>
      </p:sp>
      <p:sp>
        <p:nvSpPr>
          <p:cNvPr id="5" name="Espace réservé du numéro de diapositive 4"/>
          <p:cNvSpPr>
            <a:spLocks noGrp="1"/>
          </p:cNvSpPr>
          <p:nvPr>
            <p:ph type="sldNum" sz="quarter" idx="4"/>
          </p:nvPr>
        </p:nvSpPr>
        <p:spPr>
          <a:xfrm>
            <a:off x="8407964" y="6282396"/>
            <a:ext cx="264872" cy="264880"/>
          </a:xfrm>
        </p:spPr>
        <p:txBody>
          <a:bodyPr/>
          <a:lstStyle/>
          <a:p>
            <a:fld id="{C6B7B3CB-E3BA-F74C-AB76-86EFC5843CD6}" type="slidenum">
              <a:rPr lang="fr-FR" smtClean="0">
                <a:solidFill>
                  <a:prstClr val="white"/>
                </a:solidFill>
              </a:rPr>
              <a:pPr/>
              <a:t>40</a:t>
            </a:fld>
            <a:endParaRPr lang="fr-FR" dirty="0">
              <a:solidFill>
                <a:prstClr val="white"/>
              </a:solidFill>
            </a:endParaRPr>
          </a:p>
        </p:txBody>
      </p:sp>
      <p:sp>
        <p:nvSpPr>
          <p:cNvPr id="7" name="Espace réservé du texte 6"/>
          <p:cNvSpPr>
            <a:spLocks noGrp="1"/>
          </p:cNvSpPr>
          <p:nvPr>
            <p:ph type="body" sz="quarter" idx="14"/>
          </p:nvPr>
        </p:nvSpPr>
        <p:spPr/>
        <p:txBody>
          <a:bodyPr/>
          <a:lstStyle/>
          <a:p>
            <a:r>
              <a:rPr lang="fr-FR" dirty="0" smtClean="0">
                <a:solidFill>
                  <a:srgbClr val="3D566E"/>
                </a:solidFill>
              </a:rPr>
              <a:t>15 mai – 19 juillet 2019</a:t>
            </a:r>
            <a:endParaRPr lang="fr-FR" dirty="0">
              <a:solidFill>
                <a:srgbClr val="3D566E"/>
              </a:solidFill>
            </a:endParaRPr>
          </a:p>
        </p:txBody>
      </p:sp>
    </p:spTree>
    <p:extLst>
      <p:ext uri="{BB962C8B-B14F-4D97-AF65-F5344CB8AC3E}">
        <p14:creationId xmlns:p14="http://schemas.microsoft.com/office/powerpoint/2010/main" val="38637767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70121" y="28183"/>
            <a:ext cx="8697432" cy="12902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41</a:t>
            </a:fld>
            <a:endParaRPr lang="fr-FR" dirty="0">
              <a:solidFill>
                <a:prstClr val="white"/>
              </a:solidFill>
            </a:endParaRP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548" y="28183"/>
            <a:ext cx="6903851" cy="6156000"/>
          </a:xfrm>
          <a:prstGeom prst="rect">
            <a:avLst/>
          </a:prstGeom>
        </p:spPr>
      </p:pic>
    </p:spTree>
    <p:extLst>
      <p:ext uri="{BB962C8B-B14F-4D97-AF65-F5344CB8AC3E}">
        <p14:creationId xmlns:p14="http://schemas.microsoft.com/office/powerpoint/2010/main" val="156733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532000" cy="1286937"/>
          </a:xfrm>
        </p:spPr>
        <p:txBody>
          <a:bodyPr/>
          <a:lstStyle/>
          <a:p>
            <a:r>
              <a:rPr lang="fr-FR" dirty="0" smtClean="0"/>
              <a:t>Phase d’admission : les lycéens font leur choix </a:t>
            </a:r>
            <a:endParaRPr lang="fr-FR" dirty="0"/>
          </a:p>
        </p:txBody>
      </p:sp>
      <p:sp>
        <p:nvSpPr>
          <p:cNvPr id="3" name="Espace réservé du texte 2"/>
          <p:cNvSpPr>
            <a:spLocks noGrp="1"/>
          </p:cNvSpPr>
          <p:nvPr>
            <p:ph type="body" sz="quarter" idx="13"/>
          </p:nvPr>
        </p:nvSpPr>
        <p:spPr>
          <a:xfrm>
            <a:off x="426718" y="1183814"/>
            <a:ext cx="8496000" cy="4978861"/>
          </a:xfrm>
        </p:spPr>
        <p:txBody>
          <a:bodyPr>
            <a:normAutofit fontScale="70000" lnSpcReduction="20000"/>
          </a:bodyPr>
          <a:lstStyle/>
          <a:p>
            <a:endParaRPr lang="fr-FR" sz="1300" dirty="0" smtClean="0"/>
          </a:p>
          <a:p>
            <a:r>
              <a:rPr lang="fr-FR" sz="2600" dirty="0" smtClean="0"/>
              <a:t>Les </a:t>
            </a:r>
            <a:r>
              <a:rPr lang="fr-FR" sz="2600" dirty="0"/>
              <a:t>candidats </a:t>
            </a:r>
            <a:r>
              <a:rPr lang="fr-FR" sz="2600" dirty="0" smtClean="0"/>
              <a:t>font leur choix en </a:t>
            </a:r>
            <a:r>
              <a:rPr lang="fr-FR" sz="2600" dirty="0"/>
              <a:t>fonction des réponses qu’ils ont </a:t>
            </a:r>
            <a:r>
              <a:rPr lang="fr-FR" sz="2600" dirty="0" smtClean="0"/>
              <a:t>reçues </a:t>
            </a:r>
            <a:endParaRPr lang="fr-FR" sz="2600" dirty="0"/>
          </a:p>
          <a:p>
            <a:pPr marL="0" indent="0">
              <a:buNone/>
            </a:pPr>
            <a:endParaRPr lang="fr-FR" sz="2600" dirty="0"/>
          </a:p>
          <a:p>
            <a:r>
              <a:rPr lang="fr-FR" sz="2600" b="1" dirty="0" smtClean="0">
                <a:solidFill>
                  <a:srgbClr val="F28E65"/>
                </a:solidFill>
              </a:rPr>
              <a:t>Ils reçoivent les propositions d’admission au fur et à mesure</a:t>
            </a:r>
            <a:r>
              <a:rPr lang="fr-FR" sz="2600" b="1" dirty="0"/>
              <a:t> </a:t>
            </a:r>
            <a:r>
              <a:rPr lang="fr-FR" sz="2600" b="1" dirty="0" smtClean="0"/>
              <a:t>: </a:t>
            </a:r>
            <a:r>
              <a:rPr lang="fr-FR" sz="2600" dirty="0"/>
              <a:t>c</a:t>
            </a:r>
            <a:r>
              <a:rPr lang="fr-FR" sz="2600" dirty="0" smtClean="0"/>
              <a:t>haque </a:t>
            </a:r>
            <a:r>
              <a:rPr lang="fr-FR" sz="2600" dirty="0"/>
              <a:t>fois qu’un candidat fera son choix, il libèrera des places qui sont immédiatement </a:t>
            </a:r>
            <a:r>
              <a:rPr lang="fr-FR" sz="2600" dirty="0" smtClean="0"/>
              <a:t>proposées </a:t>
            </a:r>
            <a:r>
              <a:rPr lang="fr-FR" sz="2600" dirty="0"/>
              <a:t>à d’autres candidats. Chaque jour, de nouveaux candidats auront donc de nouvelles propositions</a:t>
            </a:r>
            <a:r>
              <a:rPr lang="fr-FR" sz="2600" dirty="0" smtClean="0"/>
              <a:t>.</a:t>
            </a:r>
          </a:p>
          <a:p>
            <a:pPr marL="0" indent="0">
              <a:buNone/>
            </a:pPr>
            <a:endParaRPr lang="fr-FR" sz="2600" dirty="0"/>
          </a:p>
          <a:p>
            <a:r>
              <a:rPr lang="fr-FR" sz="2600" b="1" dirty="0" smtClean="0">
                <a:solidFill>
                  <a:srgbClr val="F28E65"/>
                </a:solidFill>
              </a:rPr>
              <a:t>C’est </a:t>
            </a:r>
            <a:r>
              <a:rPr lang="fr-FR" sz="2600" b="1" dirty="0">
                <a:solidFill>
                  <a:srgbClr val="F28E65"/>
                </a:solidFill>
              </a:rPr>
              <a:t>pour cette raison que Parcoursup fonctionne en continu </a:t>
            </a:r>
            <a:r>
              <a:rPr lang="fr-FR" sz="2600" dirty="0" smtClean="0"/>
              <a:t>: le </a:t>
            </a:r>
            <a:r>
              <a:rPr lang="fr-FR" sz="2600" dirty="0"/>
              <a:t>dossier personnel des candidats </a:t>
            </a:r>
            <a:r>
              <a:rPr lang="fr-FR" sz="2600" dirty="0" smtClean="0"/>
              <a:t>est actualisé chaque jour. </a:t>
            </a:r>
          </a:p>
          <a:p>
            <a:pPr marL="0" indent="0">
              <a:buNone/>
            </a:pPr>
            <a:endParaRPr lang="fr-FR" sz="2900" b="1" dirty="0" smtClean="0"/>
          </a:p>
          <a:p>
            <a:pPr marL="0" indent="0">
              <a:buNone/>
            </a:pPr>
            <a:endParaRPr lang="fr-FR" sz="2600" dirty="0" smtClean="0"/>
          </a:p>
          <a:p>
            <a:r>
              <a:rPr lang="fr-FR" sz="2600" dirty="0" smtClean="0"/>
              <a:t>Pour </a:t>
            </a:r>
            <a:r>
              <a:rPr lang="fr-FR" sz="2600" dirty="0"/>
              <a:t>aider les candidats </a:t>
            </a:r>
            <a:r>
              <a:rPr lang="fr-FR" sz="2600" dirty="0" smtClean="0"/>
              <a:t>sur liste d’attente à </a:t>
            </a:r>
            <a:r>
              <a:rPr lang="fr-FR" sz="2600" dirty="0"/>
              <a:t>faire leur </a:t>
            </a:r>
            <a:r>
              <a:rPr lang="fr-FR" sz="2600" dirty="0" smtClean="0"/>
              <a:t>choix, </a:t>
            </a:r>
            <a:r>
              <a:rPr lang="fr-FR" sz="2600" dirty="0"/>
              <a:t>dès lors que cette information est disponible et </a:t>
            </a:r>
            <a:r>
              <a:rPr lang="fr-FR" sz="2600" dirty="0" smtClean="0"/>
              <a:t>exploitable, </a:t>
            </a:r>
            <a:r>
              <a:rPr lang="fr-FR" sz="2600" b="1" dirty="0" smtClean="0">
                <a:solidFill>
                  <a:srgbClr val="F28E65"/>
                </a:solidFill>
              </a:rPr>
              <a:t>leur</a:t>
            </a:r>
            <a:r>
              <a:rPr lang="fr-FR" sz="2600" dirty="0" smtClean="0">
                <a:solidFill>
                  <a:srgbClr val="F28E65"/>
                </a:solidFill>
              </a:rPr>
              <a:t> </a:t>
            </a:r>
            <a:r>
              <a:rPr lang="fr-FR" sz="2600" b="1" dirty="0" smtClean="0">
                <a:solidFill>
                  <a:srgbClr val="F28E65"/>
                </a:solidFill>
              </a:rPr>
              <a:t>rang dans la </a:t>
            </a:r>
            <a:r>
              <a:rPr lang="fr-FR" sz="2600" b="1" dirty="0">
                <a:solidFill>
                  <a:srgbClr val="F28E65"/>
                </a:solidFill>
              </a:rPr>
              <a:t>liste </a:t>
            </a:r>
            <a:r>
              <a:rPr lang="fr-FR" sz="2600" b="1" dirty="0" smtClean="0">
                <a:solidFill>
                  <a:srgbClr val="F28E65"/>
                </a:solidFill>
              </a:rPr>
              <a:t>d’attente et celui du dernier candidat appelé en 2018 seront affichés </a:t>
            </a:r>
            <a:r>
              <a:rPr lang="fr-FR" sz="2600" dirty="0" smtClean="0"/>
              <a:t>pour chaque formation demandée. </a:t>
            </a:r>
          </a:p>
          <a:p>
            <a:pPr marL="0" indent="0">
              <a:buNone/>
            </a:pPr>
            <a:endParaRPr lang="fr-FR" sz="2600" dirty="0" smtClean="0"/>
          </a:p>
          <a:p>
            <a:r>
              <a:rPr lang="fr-FR" sz="2600" dirty="0" smtClean="0"/>
              <a:t>La phase d’admission est raccourcie pour permettre aux candidats de trouver une place plus vite et éviter le sentiment de longueur pendant l’été : </a:t>
            </a:r>
            <a:r>
              <a:rPr lang="fr-FR" sz="2600" b="1" dirty="0" smtClean="0">
                <a:solidFill>
                  <a:srgbClr val="F28E65"/>
                </a:solidFill>
              </a:rPr>
              <a:t>les candidats devront </a:t>
            </a:r>
            <a:r>
              <a:rPr lang="fr-FR" sz="2600" b="1" u="sng" dirty="0" smtClean="0">
                <a:solidFill>
                  <a:srgbClr val="F28E65"/>
                </a:solidFill>
              </a:rPr>
              <a:t>confirmer avant le 19 juillet </a:t>
            </a:r>
            <a:r>
              <a:rPr lang="fr-FR" sz="2600" b="1" dirty="0" smtClean="0">
                <a:solidFill>
                  <a:srgbClr val="F28E65"/>
                </a:solidFill>
              </a:rPr>
              <a:t>la formation dans laquelle ils vont s’inscrire. </a:t>
            </a:r>
            <a:endParaRPr lang="fr-FR" sz="2600" b="1" dirty="0">
              <a:solidFill>
                <a:srgbClr val="F28E65"/>
              </a:solidFill>
            </a:endParaRPr>
          </a:p>
          <a:p>
            <a:endParaRPr lang="fr-FR" sz="2600" dirty="0" smtClean="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42</a:t>
            </a:fld>
            <a:endParaRPr lang="fr-FR" dirty="0"/>
          </a:p>
        </p:txBody>
      </p:sp>
      <p:sp>
        <p:nvSpPr>
          <p:cNvPr id="5" name="Ellipse 4"/>
          <p:cNvSpPr/>
          <p:nvPr/>
        </p:nvSpPr>
        <p:spPr>
          <a:xfrm rot="330898">
            <a:off x="7190199" y="3521498"/>
            <a:ext cx="1897386" cy="711592"/>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Nouveautés 2019</a:t>
            </a:r>
            <a:endParaRPr lang="fr-FR" sz="1600" b="1" dirty="0"/>
          </a:p>
        </p:txBody>
      </p:sp>
    </p:spTree>
    <p:extLst>
      <p:ext uri="{BB962C8B-B14F-4D97-AF65-F5344CB8AC3E}">
        <p14:creationId xmlns:p14="http://schemas.microsoft.com/office/powerpoint/2010/main" val="33682096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réception des réponses et acceptation des propositions </a:t>
            </a:r>
            <a:endParaRPr lang="fr-FR" dirty="0"/>
          </a:p>
        </p:txBody>
      </p:sp>
      <p:sp>
        <p:nvSpPr>
          <p:cNvPr id="3" name="Espace réservé du texte 2"/>
          <p:cNvSpPr>
            <a:spLocks noGrp="1"/>
          </p:cNvSpPr>
          <p:nvPr>
            <p:ph type="body" sz="quarter" idx="13"/>
          </p:nvPr>
        </p:nvSpPr>
        <p:spPr>
          <a:xfrm>
            <a:off x="426718" y="1740245"/>
            <a:ext cx="8424000" cy="4298605"/>
          </a:xfrm>
        </p:spPr>
        <p:txBody>
          <a:bodyPr>
            <a:normAutofit/>
          </a:bodyPr>
          <a:lstStyle/>
          <a:p>
            <a:r>
              <a:rPr lang="fr-FR" sz="2600" b="1" dirty="0" smtClean="0">
                <a:solidFill>
                  <a:srgbClr val="F28E65"/>
                </a:solidFill>
              </a:rPr>
              <a:t> Le 15 mai : </a:t>
            </a:r>
            <a:r>
              <a:rPr lang="fr-FR" sz="2600" dirty="0" smtClean="0">
                <a:solidFill>
                  <a:srgbClr val="F28E65"/>
                </a:solidFill>
              </a:rPr>
              <a:t>le </a:t>
            </a:r>
            <a:r>
              <a:rPr lang="fr-FR" sz="2600" dirty="0">
                <a:solidFill>
                  <a:srgbClr val="F28E65"/>
                </a:solidFill>
              </a:rPr>
              <a:t>lycéen prend connaissance des </a:t>
            </a:r>
            <a:r>
              <a:rPr lang="fr-FR" sz="2600" dirty="0" smtClean="0">
                <a:solidFill>
                  <a:srgbClr val="F28E65"/>
                </a:solidFill>
              </a:rPr>
              <a:t>réponses des </a:t>
            </a:r>
            <a:r>
              <a:rPr lang="fr-FR" sz="2600" dirty="0">
                <a:solidFill>
                  <a:srgbClr val="F28E65"/>
                </a:solidFill>
              </a:rPr>
              <a:t>établissements pour chaque </a:t>
            </a:r>
            <a:r>
              <a:rPr lang="fr-FR" sz="2600" dirty="0" smtClean="0">
                <a:solidFill>
                  <a:srgbClr val="F28E65"/>
                </a:solidFill>
              </a:rPr>
              <a:t>vœu confirmé</a:t>
            </a:r>
          </a:p>
          <a:p>
            <a:pPr marL="0" indent="0">
              <a:buNone/>
            </a:pPr>
            <a:endParaRPr lang="fr-FR" sz="1000" b="1" dirty="0">
              <a:solidFill>
                <a:srgbClr val="F28E65"/>
              </a:solidFill>
            </a:endParaRPr>
          </a:p>
          <a:p>
            <a:r>
              <a:rPr lang="fr-FR" sz="2600" b="1" dirty="0" smtClean="0">
                <a:solidFill>
                  <a:srgbClr val="F28E65"/>
                </a:solidFill>
              </a:rPr>
              <a:t> </a:t>
            </a:r>
            <a:r>
              <a:rPr lang="fr-FR" sz="2600" dirty="0" smtClean="0">
                <a:solidFill>
                  <a:srgbClr val="F28E65"/>
                </a:solidFill>
              </a:rPr>
              <a:t>Il répond à </a:t>
            </a:r>
            <a:r>
              <a:rPr lang="fr-FR" sz="2600" b="1" dirty="0" smtClean="0">
                <a:solidFill>
                  <a:srgbClr val="F28E65"/>
                </a:solidFill>
              </a:rPr>
              <a:t>TOUTES  les propositions d’admission </a:t>
            </a:r>
            <a:r>
              <a:rPr lang="fr-FR" sz="2600" dirty="0" smtClean="0">
                <a:solidFill>
                  <a:srgbClr val="F28E65"/>
                </a:solidFill>
              </a:rPr>
              <a:t>envoyées, </a:t>
            </a:r>
            <a:r>
              <a:rPr lang="fr-FR" sz="2600" b="1" dirty="0">
                <a:solidFill>
                  <a:srgbClr val="F28E65"/>
                </a:solidFill>
              </a:rPr>
              <a:t>en respectant leur ordre d’arrivée et les délais de réponse </a:t>
            </a:r>
            <a:r>
              <a:rPr lang="fr-FR" sz="2600" dirty="0">
                <a:solidFill>
                  <a:srgbClr val="F28E65"/>
                </a:solidFill>
              </a:rPr>
              <a:t>indiqués pour </a:t>
            </a:r>
            <a:r>
              <a:rPr lang="fr-FR" sz="2600" dirty="0" smtClean="0">
                <a:solidFill>
                  <a:srgbClr val="F28E65"/>
                </a:solidFill>
              </a:rPr>
              <a:t>chacune </a:t>
            </a:r>
            <a:r>
              <a:rPr lang="fr-FR" sz="2600" dirty="0">
                <a:solidFill>
                  <a:srgbClr val="F28E65"/>
                </a:solidFill>
              </a:rPr>
              <a:t>et </a:t>
            </a:r>
            <a:r>
              <a:rPr lang="fr-FR" sz="2600" dirty="0" smtClean="0">
                <a:solidFill>
                  <a:srgbClr val="F28E65"/>
                </a:solidFill>
              </a:rPr>
              <a:t>choisit </a:t>
            </a:r>
            <a:r>
              <a:rPr lang="fr-FR" sz="2600" dirty="0">
                <a:solidFill>
                  <a:srgbClr val="F28E65"/>
                </a:solidFill>
              </a:rPr>
              <a:t>ou non de maintenir en attente </a:t>
            </a:r>
            <a:r>
              <a:rPr lang="fr-FR" sz="2600" dirty="0" smtClean="0">
                <a:solidFill>
                  <a:srgbClr val="F28E65"/>
                </a:solidFill>
              </a:rPr>
              <a:t>les </a:t>
            </a:r>
            <a:r>
              <a:rPr lang="fr-FR" sz="2600" dirty="0">
                <a:solidFill>
                  <a:srgbClr val="F28E65"/>
                </a:solidFill>
              </a:rPr>
              <a:t>éventuels autres </a:t>
            </a:r>
            <a:r>
              <a:rPr lang="fr-FR" sz="2600" dirty="0" smtClean="0">
                <a:solidFill>
                  <a:srgbClr val="F28E65"/>
                </a:solidFill>
              </a:rPr>
              <a:t>vœux</a:t>
            </a:r>
          </a:p>
          <a:p>
            <a:endParaRPr lang="fr-FR" sz="1000" b="1" dirty="0">
              <a:solidFill>
                <a:srgbClr val="F28E65"/>
              </a:solidFill>
            </a:endParaRPr>
          </a:p>
          <a:p>
            <a:r>
              <a:rPr lang="fr-FR" sz="2600" b="1" dirty="0" smtClean="0"/>
              <a:t> Interruption des propositions pendant les épreuves écrites du baccalauréat du 17 au 24 juin et suspension des délais  de réponse aux propositions </a:t>
            </a: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43</a:t>
            </a:fld>
            <a:endParaRPr lang="fr-FR" dirty="0"/>
          </a:p>
        </p:txBody>
      </p:sp>
      <p:sp>
        <p:nvSpPr>
          <p:cNvPr id="6" name="Ellipse 5"/>
          <p:cNvSpPr/>
          <p:nvPr/>
        </p:nvSpPr>
        <p:spPr>
          <a:xfrm rot="606903">
            <a:off x="7142791" y="805640"/>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A partir du </a:t>
            </a:r>
          </a:p>
          <a:p>
            <a:pPr algn="ctr" fontAlgn="auto">
              <a:spcBef>
                <a:spcPts val="0"/>
              </a:spcBef>
              <a:spcAft>
                <a:spcPts val="0"/>
              </a:spcAft>
              <a:defRPr/>
            </a:pPr>
            <a:r>
              <a:rPr lang="fr-FR" sz="1600" b="1" dirty="0" smtClean="0"/>
              <a:t>15 mai</a:t>
            </a:r>
            <a:endParaRPr lang="fr-FR" sz="1600" b="1" dirty="0"/>
          </a:p>
        </p:txBody>
      </p:sp>
    </p:spTree>
    <p:extLst>
      <p:ext uri="{BB962C8B-B14F-4D97-AF65-F5344CB8AC3E}">
        <p14:creationId xmlns:p14="http://schemas.microsoft.com/office/powerpoint/2010/main" val="32515663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réponses des formations</a:t>
            </a:r>
            <a:endParaRPr lang="fr-FR" dirty="0"/>
          </a:p>
        </p:txBody>
      </p:sp>
      <p:sp>
        <p:nvSpPr>
          <p:cNvPr id="3" name="Espace réservé du texte 2"/>
          <p:cNvSpPr>
            <a:spLocks noGrp="1"/>
          </p:cNvSpPr>
          <p:nvPr>
            <p:ph type="body" sz="quarter" idx="13"/>
          </p:nvPr>
        </p:nvSpPr>
        <p:spPr>
          <a:xfrm>
            <a:off x="426718" y="1263343"/>
            <a:ext cx="8568000" cy="989166"/>
          </a:xfrm>
        </p:spPr>
        <p:txBody>
          <a:bodyPr>
            <a:normAutofit fontScale="70000" lnSpcReduction="20000"/>
          </a:bodyPr>
          <a:lstStyle/>
          <a:p>
            <a:pPr marL="0" indent="0">
              <a:buNone/>
            </a:pPr>
            <a:r>
              <a:rPr lang="fr-FR" sz="2300" b="1" dirty="0" smtClean="0"/>
              <a:t>Le 15 mai, les lycéens reçoivent une réponse de la part des formations pour chaque vœu et chaque sous-vœu formulé : </a:t>
            </a:r>
          </a:p>
          <a:p>
            <a:pPr marL="0" indent="0">
              <a:buNone/>
            </a:pPr>
            <a:endParaRPr lang="fr-FR" sz="2300" b="1" dirty="0" smtClean="0"/>
          </a:p>
          <a:p>
            <a:r>
              <a:rPr lang="fr-FR" sz="2300" b="1" dirty="0" smtClean="0"/>
              <a:t>Formation sélective (BTS, DUT, CPGE, IFSI, écoles, …) : </a:t>
            </a:r>
            <a:endParaRPr lang="fr-FR" sz="2300" dirty="0"/>
          </a:p>
          <a:p>
            <a:pPr marL="0" indent="0">
              <a:buNone/>
            </a:pPr>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44</a:t>
            </a:fld>
            <a:endParaRPr lang="fr-FR" dirty="0"/>
          </a:p>
        </p:txBody>
      </p:sp>
      <p:sp>
        <p:nvSpPr>
          <p:cNvPr id="5" name="Rectangle à coins arrondis 4"/>
          <p:cNvSpPr/>
          <p:nvPr/>
        </p:nvSpPr>
        <p:spPr>
          <a:xfrm>
            <a:off x="1350963" y="2447595"/>
            <a:ext cx="2657475" cy="325437"/>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 (proposition d’admission)</a:t>
            </a:r>
          </a:p>
        </p:txBody>
      </p:sp>
      <p:sp>
        <p:nvSpPr>
          <p:cNvPr id="6" name="Rectangle à coins arrondis 5"/>
          <p:cNvSpPr/>
          <p:nvPr/>
        </p:nvSpPr>
        <p:spPr>
          <a:xfrm>
            <a:off x="1357313" y="2963532"/>
            <a:ext cx="2657475" cy="323850"/>
          </a:xfrm>
          <a:prstGeom prst="roundRect">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En attente d’une place</a:t>
            </a:r>
          </a:p>
        </p:txBody>
      </p:sp>
      <p:sp>
        <p:nvSpPr>
          <p:cNvPr id="7" name="ZoneTexte 13"/>
          <p:cNvSpPr txBox="1">
            <a:spLocks noChangeArrowheads="1"/>
          </p:cNvSpPr>
          <p:nvPr/>
        </p:nvSpPr>
        <p:spPr bwMode="auto">
          <a:xfrm>
            <a:off x="2490788" y="2712707"/>
            <a:ext cx="706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dirty="0">
                <a:solidFill>
                  <a:srgbClr val="3D566E"/>
                </a:solidFill>
              </a:rPr>
              <a:t>ou</a:t>
            </a:r>
          </a:p>
        </p:txBody>
      </p:sp>
      <p:sp>
        <p:nvSpPr>
          <p:cNvPr id="8" name="Flèche droite 7"/>
          <p:cNvSpPr/>
          <p:nvPr/>
        </p:nvSpPr>
        <p:spPr>
          <a:xfrm>
            <a:off x="4135438" y="2519032"/>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9" name="Rectangle à coins arrondis 8"/>
          <p:cNvSpPr/>
          <p:nvPr/>
        </p:nvSpPr>
        <p:spPr>
          <a:xfrm>
            <a:off x="4919662" y="2488870"/>
            <a:ext cx="3420000" cy="32400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solidFill>
                  <a:srgbClr val="3D566E"/>
                </a:solidFill>
              </a:rPr>
              <a:t>Il </a:t>
            </a:r>
            <a:r>
              <a:rPr lang="fr-FR" sz="1400" b="1" dirty="0" smtClean="0">
                <a:solidFill>
                  <a:srgbClr val="3D566E"/>
                </a:solidFill>
              </a:rPr>
              <a:t>accepte la proposition </a:t>
            </a:r>
            <a:r>
              <a:rPr lang="fr-FR" sz="1400" b="1" dirty="0">
                <a:solidFill>
                  <a:srgbClr val="3D566E"/>
                </a:solidFill>
              </a:rPr>
              <a:t>ou </a:t>
            </a:r>
            <a:r>
              <a:rPr lang="fr-FR" sz="1400" b="1" dirty="0" smtClean="0">
                <a:solidFill>
                  <a:srgbClr val="3D566E"/>
                </a:solidFill>
              </a:rPr>
              <a:t>y renonce</a:t>
            </a:r>
            <a:endParaRPr lang="fr-FR" sz="1400" b="1" dirty="0">
              <a:solidFill>
                <a:srgbClr val="3D566E"/>
              </a:solidFill>
            </a:endParaRPr>
          </a:p>
        </p:txBody>
      </p:sp>
      <p:sp>
        <p:nvSpPr>
          <p:cNvPr id="10" name="ZoneTexte 30"/>
          <p:cNvSpPr txBox="1">
            <a:spLocks noChangeArrowheads="1"/>
          </p:cNvSpPr>
          <p:nvPr/>
        </p:nvSpPr>
        <p:spPr bwMode="auto">
          <a:xfrm>
            <a:off x="1282700" y="2142795"/>
            <a:ext cx="2808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a:solidFill>
                  <a:srgbClr val="3D566E"/>
                </a:solidFill>
              </a:rPr>
              <a:t>Réponse donnée au futur étudiant</a:t>
            </a:r>
          </a:p>
        </p:txBody>
      </p:sp>
      <p:sp>
        <p:nvSpPr>
          <p:cNvPr id="11" name="Rectangle à coins arrondis 10"/>
          <p:cNvSpPr/>
          <p:nvPr/>
        </p:nvSpPr>
        <p:spPr>
          <a:xfrm>
            <a:off x="1357313" y="3468357"/>
            <a:ext cx="2657475" cy="323850"/>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smtClean="0">
                <a:solidFill>
                  <a:srgbClr val="3D566E"/>
                </a:solidFill>
              </a:rPr>
              <a:t>Non</a:t>
            </a:r>
            <a:endParaRPr lang="fr-FR" sz="1400" b="1" dirty="0">
              <a:solidFill>
                <a:srgbClr val="3D566E"/>
              </a:solidFill>
            </a:endParaRPr>
          </a:p>
        </p:txBody>
      </p:sp>
      <p:sp>
        <p:nvSpPr>
          <p:cNvPr id="12" name="ZoneTexte 35"/>
          <p:cNvSpPr txBox="1">
            <a:spLocks noChangeArrowheads="1"/>
          </p:cNvSpPr>
          <p:nvPr/>
        </p:nvSpPr>
        <p:spPr bwMode="auto">
          <a:xfrm>
            <a:off x="2490788" y="3217532"/>
            <a:ext cx="706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dirty="0">
                <a:solidFill>
                  <a:srgbClr val="3D566E"/>
                </a:solidFill>
              </a:rPr>
              <a:t>ou</a:t>
            </a:r>
          </a:p>
        </p:txBody>
      </p:sp>
      <p:sp>
        <p:nvSpPr>
          <p:cNvPr id="13" name="ZoneTexte 36"/>
          <p:cNvSpPr txBox="1">
            <a:spLocks noChangeArrowheads="1"/>
          </p:cNvSpPr>
          <p:nvPr/>
        </p:nvSpPr>
        <p:spPr bwMode="auto">
          <a:xfrm>
            <a:off x="5492322" y="2161845"/>
            <a:ext cx="2195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smtClean="0">
                <a:solidFill>
                  <a:srgbClr val="3D566E"/>
                </a:solidFill>
              </a:rPr>
              <a:t>Choix du </a:t>
            </a:r>
            <a:r>
              <a:rPr lang="fr-FR" altLang="fr-FR" sz="1400" dirty="0">
                <a:solidFill>
                  <a:srgbClr val="3D566E"/>
                </a:solidFill>
              </a:rPr>
              <a:t>futur étudiant</a:t>
            </a:r>
          </a:p>
        </p:txBody>
      </p:sp>
      <p:sp>
        <p:nvSpPr>
          <p:cNvPr id="14" name="Flèche droite 13"/>
          <p:cNvSpPr/>
          <p:nvPr/>
        </p:nvSpPr>
        <p:spPr>
          <a:xfrm>
            <a:off x="4135438" y="3014332"/>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5" name="Rectangle à coins arrondis 14"/>
          <p:cNvSpPr/>
          <p:nvPr/>
        </p:nvSpPr>
        <p:spPr>
          <a:xfrm>
            <a:off x="4919662" y="2974645"/>
            <a:ext cx="3420000" cy="32385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rgbClr val="3D566E"/>
                </a:solidFill>
              </a:rPr>
              <a:t>Il maintient </a:t>
            </a:r>
            <a:r>
              <a:rPr lang="fr-FR" sz="1400" b="1" dirty="0" smtClean="0">
                <a:solidFill>
                  <a:srgbClr val="3D566E"/>
                </a:solidFill>
              </a:rPr>
              <a:t>le vœu en attente ou y renonce</a:t>
            </a:r>
            <a:endParaRPr lang="fr-FR" sz="1400" b="1" dirty="0">
              <a:solidFill>
                <a:srgbClr val="3D566E"/>
              </a:solidFill>
            </a:endParaRPr>
          </a:p>
        </p:txBody>
      </p:sp>
      <p:sp>
        <p:nvSpPr>
          <p:cNvPr id="16" name="Rectangle à coins arrondis 15"/>
          <p:cNvSpPr/>
          <p:nvPr/>
        </p:nvSpPr>
        <p:spPr>
          <a:xfrm>
            <a:off x="1360488" y="4529138"/>
            <a:ext cx="2657475" cy="325437"/>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 (proposition d’admission)</a:t>
            </a:r>
          </a:p>
        </p:txBody>
      </p:sp>
      <p:sp>
        <p:nvSpPr>
          <p:cNvPr id="17" name="Rectangle à coins arrondis 16"/>
          <p:cNvSpPr/>
          <p:nvPr/>
        </p:nvSpPr>
        <p:spPr>
          <a:xfrm>
            <a:off x="1366838" y="5045075"/>
            <a:ext cx="2657475" cy="323850"/>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OUI-SI (proposition d’admission)</a:t>
            </a:r>
          </a:p>
        </p:txBody>
      </p:sp>
      <p:sp>
        <p:nvSpPr>
          <p:cNvPr id="18" name="ZoneTexte 41"/>
          <p:cNvSpPr txBox="1">
            <a:spLocks noChangeArrowheads="1"/>
          </p:cNvSpPr>
          <p:nvPr/>
        </p:nvSpPr>
        <p:spPr bwMode="auto">
          <a:xfrm>
            <a:off x="2500313" y="4794250"/>
            <a:ext cx="706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dirty="0">
                <a:solidFill>
                  <a:srgbClr val="3D566E"/>
                </a:solidFill>
              </a:rPr>
              <a:t>ou</a:t>
            </a:r>
          </a:p>
        </p:txBody>
      </p:sp>
      <p:sp>
        <p:nvSpPr>
          <p:cNvPr id="19" name="Flèche droite 18"/>
          <p:cNvSpPr/>
          <p:nvPr/>
        </p:nvSpPr>
        <p:spPr>
          <a:xfrm>
            <a:off x="4144963" y="4600575"/>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rgbClr val="3D566E"/>
              </a:solidFill>
            </a:endParaRPr>
          </a:p>
        </p:txBody>
      </p:sp>
      <p:sp>
        <p:nvSpPr>
          <p:cNvPr id="21" name="ZoneTexte 44"/>
          <p:cNvSpPr txBox="1">
            <a:spLocks noChangeArrowheads="1"/>
          </p:cNvSpPr>
          <p:nvPr/>
        </p:nvSpPr>
        <p:spPr bwMode="auto">
          <a:xfrm>
            <a:off x="1292225" y="4233863"/>
            <a:ext cx="2808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a:solidFill>
                  <a:srgbClr val="3D566E"/>
                </a:solidFill>
              </a:rPr>
              <a:t>Réponse donnée au futur étudiant</a:t>
            </a:r>
          </a:p>
        </p:txBody>
      </p:sp>
      <p:sp>
        <p:nvSpPr>
          <p:cNvPr id="22" name="Rectangle à coins arrondis 21"/>
          <p:cNvSpPr/>
          <p:nvPr/>
        </p:nvSpPr>
        <p:spPr>
          <a:xfrm>
            <a:off x="1366838" y="5549900"/>
            <a:ext cx="2657475" cy="323850"/>
          </a:xfrm>
          <a:prstGeom prst="roundRect">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En attente d’une place</a:t>
            </a:r>
          </a:p>
        </p:txBody>
      </p:sp>
      <p:sp>
        <p:nvSpPr>
          <p:cNvPr id="23" name="ZoneTexte 46"/>
          <p:cNvSpPr txBox="1">
            <a:spLocks noChangeArrowheads="1"/>
          </p:cNvSpPr>
          <p:nvPr/>
        </p:nvSpPr>
        <p:spPr bwMode="auto">
          <a:xfrm>
            <a:off x="2500313" y="5299075"/>
            <a:ext cx="706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a:solidFill>
                  <a:srgbClr val="3D566E"/>
                </a:solidFill>
              </a:rPr>
              <a:t>ou</a:t>
            </a:r>
          </a:p>
        </p:txBody>
      </p:sp>
      <p:sp>
        <p:nvSpPr>
          <p:cNvPr id="24" name="ZoneTexte 47"/>
          <p:cNvSpPr txBox="1">
            <a:spLocks noChangeArrowheads="1"/>
          </p:cNvSpPr>
          <p:nvPr/>
        </p:nvSpPr>
        <p:spPr bwMode="auto">
          <a:xfrm>
            <a:off x="5140325" y="4252913"/>
            <a:ext cx="2195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smtClean="0">
                <a:solidFill>
                  <a:srgbClr val="3D566E"/>
                </a:solidFill>
              </a:rPr>
              <a:t>Choix du </a:t>
            </a:r>
            <a:r>
              <a:rPr lang="fr-FR" altLang="fr-FR" sz="1400" dirty="0">
                <a:solidFill>
                  <a:srgbClr val="3D566E"/>
                </a:solidFill>
              </a:rPr>
              <a:t>futur étudiant</a:t>
            </a:r>
          </a:p>
        </p:txBody>
      </p:sp>
      <p:sp>
        <p:nvSpPr>
          <p:cNvPr id="25" name="Flèche droite 24"/>
          <p:cNvSpPr/>
          <p:nvPr/>
        </p:nvSpPr>
        <p:spPr>
          <a:xfrm>
            <a:off x="4144963" y="5095875"/>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rgbClr val="3D566E"/>
              </a:solidFill>
            </a:endParaRPr>
          </a:p>
        </p:txBody>
      </p:sp>
      <p:sp>
        <p:nvSpPr>
          <p:cNvPr id="27" name="Flèche droite 26"/>
          <p:cNvSpPr/>
          <p:nvPr/>
        </p:nvSpPr>
        <p:spPr>
          <a:xfrm>
            <a:off x="4135438" y="5600700"/>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rgbClr val="3D566E"/>
              </a:solidFill>
            </a:endParaRPr>
          </a:p>
        </p:txBody>
      </p:sp>
      <p:sp>
        <p:nvSpPr>
          <p:cNvPr id="29" name="Espace réservé du texte 2"/>
          <p:cNvSpPr txBox="1">
            <a:spLocks/>
          </p:cNvSpPr>
          <p:nvPr/>
        </p:nvSpPr>
        <p:spPr>
          <a:xfrm>
            <a:off x="417193" y="3884459"/>
            <a:ext cx="8159932" cy="487516"/>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600" b="1" dirty="0" smtClean="0"/>
              <a:t>Formation non sélective (licences, PACES) : </a:t>
            </a:r>
            <a:endParaRPr lang="fr-FR" b="1" dirty="0" smtClean="0"/>
          </a:p>
          <a:p>
            <a:endParaRPr lang="fr-FR" dirty="0" smtClean="0"/>
          </a:p>
          <a:p>
            <a:endParaRPr lang="fr-FR" dirty="0"/>
          </a:p>
        </p:txBody>
      </p:sp>
      <p:sp>
        <p:nvSpPr>
          <p:cNvPr id="31" name="Rectangle 30"/>
          <p:cNvSpPr/>
          <p:nvPr/>
        </p:nvSpPr>
        <p:spPr>
          <a:xfrm>
            <a:off x="2500313" y="6153150"/>
            <a:ext cx="5839736" cy="5238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0" name="Rectangle 29"/>
          <p:cNvSpPr>
            <a:spLocks noChangeArrowheads="1"/>
          </p:cNvSpPr>
          <p:nvPr/>
        </p:nvSpPr>
        <p:spPr bwMode="auto">
          <a:xfrm>
            <a:off x="2474913" y="6026150"/>
            <a:ext cx="558006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627063"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lvl="2" eaLnBrk="1" hangingPunct="1">
              <a:spcBef>
                <a:spcPct val="0"/>
              </a:spcBef>
              <a:buClr>
                <a:srgbClr val="F28E65"/>
              </a:buClr>
              <a:buFontTx/>
              <a:buNone/>
            </a:pPr>
            <a:r>
              <a:rPr lang="fr-FR" altLang="fr-FR" sz="1400" b="1" dirty="0">
                <a:solidFill>
                  <a:srgbClr val="3D566E"/>
                </a:solidFill>
              </a:rPr>
              <a:t>oui – si : </a:t>
            </a:r>
            <a:r>
              <a:rPr lang="fr-FR" altLang="fr-FR" sz="1400" dirty="0">
                <a:solidFill>
                  <a:srgbClr val="3D566E"/>
                </a:solidFill>
              </a:rPr>
              <a:t>le lycéen se voit proposer un </a:t>
            </a:r>
            <a:r>
              <a:rPr lang="fr-FR" altLang="fr-FR" sz="1400" b="1" dirty="0">
                <a:solidFill>
                  <a:srgbClr val="3D566E"/>
                </a:solidFill>
              </a:rPr>
              <a:t>parcours de formation personnalisé</a:t>
            </a:r>
            <a:r>
              <a:rPr lang="fr-FR" altLang="fr-FR" sz="1400" dirty="0">
                <a:solidFill>
                  <a:srgbClr val="3D566E"/>
                </a:solidFill>
              </a:rPr>
              <a:t> pour se renforcer dans les compétences attendues et se donner toutes les chances de réussir</a:t>
            </a:r>
          </a:p>
        </p:txBody>
      </p:sp>
      <p:sp>
        <p:nvSpPr>
          <p:cNvPr id="32" name="Rectangle à coins arrondis 31"/>
          <p:cNvSpPr/>
          <p:nvPr/>
        </p:nvSpPr>
        <p:spPr>
          <a:xfrm>
            <a:off x="4933833" y="4533944"/>
            <a:ext cx="3420000" cy="32400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solidFill>
                  <a:srgbClr val="3D566E"/>
                </a:solidFill>
              </a:rPr>
              <a:t>Il </a:t>
            </a:r>
            <a:r>
              <a:rPr lang="fr-FR" sz="1400" b="1" dirty="0" smtClean="0">
                <a:solidFill>
                  <a:srgbClr val="3D566E"/>
                </a:solidFill>
              </a:rPr>
              <a:t>accepte la proposition </a:t>
            </a:r>
            <a:r>
              <a:rPr lang="fr-FR" sz="1400" b="1" dirty="0">
                <a:solidFill>
                  <a:srgbClr val="3D566E"/>
                </a:solidFill>
              </a:rPr>
              <a:t>ou </a:t>
            </a:r>
            <a:r>
              <a:rPr lang="fr-FR" sz="1400" b="1" dirty="0" smtClean="0">
                <a:solidFill>
                  <a:srgbClr val="3D566E"/>
                </a:solidFill>
              </a:rPr>
              <a:t>y renonce</a:t>
            </a:r>
            <a:endParaRPr lang="fr-FR" sz="1400" b="1" dirty="0">
              <a:solidFill>
                <a:srgbClr val="3D566E"/>
              </a:solidFill>
            </a:endParaRPr>
          </a:p>
        </p:txBody>
      </p:sp>
      <p:sp>
        <p:nvSpPr>
          <p:cNvPr id="33" name="Rectangle à coins arrondis 32"/>
          <p:cNvSpPr/>
          <p:nvPr/>
        </p:nvSpPr>
        <p:spPr>
          <a:xfrm>
            <a:off x="4958637" y="5026600"/>
            <a:ext cx="3420000" cy="32400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solidFill>
                  <a:srgbClr val="3D566E"/>
                </a:solidFill>
              </a:rPr>
              <a:t>Il </a:t>
            </a:r>
            <a:r>
              <a:rPr lang="fr-FR" sz="1400" b="1" dirty="0" smtClean="0">
                <a:solidFill>
                  <a:srgbClr val="3D566E"/>
                </a:solidFill>
              </a:rPr>
              <a:t>accepte la proposition </a:t>
            </a:r>
            <a:r>
              <a:rPr lang="fr-FR" sz="1400" b="1" dirty="0">
                <a:solidFill>
                  <a:srgbClr val="3D566E"/>
                </a:solidFill>
              </a:rPr>
              <a:t>ou </a:t>
            </a:r>
            <a:r>
              <a:rPr lang="fr-FR" sz="1400" b="1" dirty="0" smtClean="0">
                <a:solidFill>
                  <a:srgbClr val="3D566E"/>
                </a:solidFill>
              </a:rPr>
              <a:t>y renonce</a:t>
            </a:r>
            <a:endParaRPr lang="fr-FR" sz="1400" b="1" dirty="0">
              <a:solidFill>
                <a:srgbClr val="3D566E"/>
              </a:solidFill>
            </a:endParaRPr>
          </a:p>
        </p:txBody>
      </p:sp>
      <p:sp>
        <p:nvSpPr>
          <p:cNvPr id="34" name="Rectangle à coins arrondis 33"/>
          <p:cNvSpPr/>
          <p:nvPr/>
        </p:nvSpPr>
        <p:spPr>
          <a:xfrm>
            <a:off x="4944466" y="5508837"/>
            <a:ext cx="3420000" cy="32385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rgbClr val="3D566E"/>
                </a:solidFill>
              </a:rPr>
              <a:t>Il maintient </a:t>
            </a:r>
            <a:r>
              <a:rPr lang="fr-FR" sz="1400" b="1" dirty="0" smtClean="0">
                <a:solidFill>
                  <a:srgbClr val="3D566E"/>
                </a:solidFill>
              </a:rPr>
              <a:t>le vœu en attente ou y renonce</a:t>
            </a:r>
            <a:endParaRPr lang="fr-FR" sz="1400" b="1" dirty="0">
              <a:solidFill>
                <a:srgbClr val="3D566E"/>
              </a:solidFill>
            </a:endParaRPr>
          </a:p>
        </p:txBody>
      </p:sp>
    </p:spTree>
    <p:extLst>
      <p:ext uri="{BB962C8B-B14F-4D97-AF65-F5344CB8AC3E}">
        <p14:creationId xmlns:p14="http://schemas.microsoft.com/office/powerpoint/2010/main" val="36936317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700" dirty="0" smtClean="0"/>
              <a:t>Comment répondre aux propositions reçues (1/4)</a:t>
            </a:r>
            <a:r>
              <a:rPr lang="fr-FR" dirty="0" smtClean="0"/>
              <a:t> </a:t>
            </a:r>
            <a:endParaRPr lang="fr-FR" dirty="0"/>
          </a:p>
        </p:txBody>
      </p:sp>
      <p:sp>
        <p:nvSpPr>
          <p:cNvPr id="3" name="Espace réservé du texte 2"/>
          <p:cNvSpPr>
            <a:spLocks noGrp="1"/>
          </p:cNvSpPr>
          <p:nvPr>
            <p:ph type="body" sz="quarter" idx="13"/>
          </p:nvPr>
        </p:nvSpPr>
        <p:spPr>
          <a:xfrm>
            <a:off x="426718" y="1251127"/>
            <a:ext cx="8159932" cy="4905124"/>
          </a:xfrm>
        </p:spPr>
        <p:txBody>
          <a:bodyPr>
            <a:normAutofit fontScale="92500" lnSpcReduction="10000"/>
          </a:bodyPr>
          <a:lstStyle/>
          <a:p>
            <a:r>
              <a:rPr lang="fr-FR" sz="2400" b="1" dirty="0" smtClean="0"/>
              <a:t> Quand </a:t>
            </a:r>
            <a:r>
              <a:rPr lang="fr-FR" sz="2400" b="1" dirty="0"/>
              <a:t>une proposition d’admission </a:t>
            </a:r>
            <a:r>
              <a:rPr lang="fr-FR" sz="2400" b="1" dirty="0" smtClean="0"/>
              <a:t>est reçue, le candidat est prévenu : </a:t>
            </a:r>
            <a:endParaRPr lang="fr-FR" sz="2400" b="1" dirty="0"/>
          </a:p>
          <a:p>
            <a:pPr lvl="1">
              <a:buFont typeface="Arial" panose="020B0604020202020204" pitchFamily="34" charset="0"/>
              <a:buChar char="•"/>
            </a:pPr>
            <a:r>
              <a:rPr lang="fr-FR" sz="2000" b="1" dirty="0" smtClean="0">
                <a:solidFill>
                  <a:srgbClr val="F28E65"/>
                </a:solidFill>
              </a:rPr>
              <a:t>par </a:t>
            </a:r>
            <a:r>
              <a:rPr lang="fr-FR" sz="2000" b="1" dirty="0">
                <a:solidFill>
                  <a:srgbClr val="F28E65"/>
                </a:solidFill>
              </a:rPr>
              <a:t>mail dans sa messagerie personnelle </a:t>
            </a:r>
            <a:r>
              <a:rPr lang="fr-FR" sz="2000" dirty="0"/>
              <a:t>(rappel : une adresse mail valide et régulièrement consultée et un numéro de portable sont demandés au moment de l’inscription  Parcoursup)</a:t>
            </a:r>
          </a:p>
          <a:p>
            <a:pPr lvl="1">
              <a:buFont typeface="Arial" panose="020B0604020202020204" pitchFamily="34" charset="0"/>
              <a:buChar char="•"/>
            </a:pPr>
            <a:r>
              <a:rPr lang="fr-FR" sz="2000" b="1" dirty="0" smtClean="0">
                <a:solidFill>
                  <a:srgbClr val="F28E65"/>
                </a:solidFill>
              </a:rPr>
              <a:t>par notification sur </a:t>
            </a:r>
            <a:r>
              <a:rPr lang="fr-FR" sz="2000" b="1" dirty="0">
                <a:solidFill>
                  <a:srgbClr val="F28E65"/>
                </a:solidFill>
              </a:rPr>
              <a:t>l’application Parcoursup </a:t>
            </a:r>
            <a:r>
              <a:rPr lang="fr-FR" sz="2000" dirty="0"/>
              <a:t>préalablement installée sur son portable</a:t>
            </a:r>
          </a:p>
          <a:p>
            <a:pPr lvl="1">
              <a:buFont typeface="Arial" panose="020B0604020202020204" pitchFamily="34" charset="0"/>
              <a:buChar char="•"/>
            </a:pPr>
            <a:r>
              <a:rPr lang="fr-FR" sz="2000" b="1" dirty="0" smtClean="0">
                <a:solidFill>
                  <a:srgbClr val="F28E65"/>
                </a:solidFill>
              </a:rPr>
              <a:t>dans </a:t>
            </a:r>
            <a:r>
              <a:rPr lang="fr-FR" sz="2000" b="1" dirty="0">
                <a:solidFill>
                  <a:srgbClr val="F28E65"/>
                </a:solidFill>
              </a:rPr>
              <a:t>la messagerie intégrée </a:t>
            </a:r>
            <a:r>
              <a:rPr lang="fr-FR" sz="2000" b="1" dirty="0" smtClean="0">
                <a:solidFill>
                  <a:srgbClr val="F28E65"/>
                </a:solidFill>
              </a:rPr>
              <a:t>au dossier </a:t>
            </a:r>
            <a:r>
              <a:rPr lang="fr-FR" sz="2000" dirty="0" smtClean="0"/>
              <a:t>candidat sur Parcoursup</a:t>
            </a:r>
          </a:p>
          <a:p>
            <a:pPr marL="457200" lvl="1" indent="0">
              <a:buNone/>
            </a:pPr>
            <a:endParaRPr lang="fr-FR" sz="2000" dirty="0" smtClean="0"/>
          </a:p>
          <a:p>
            <a:pPr marL="457200" lvl="1" indent="0">
              <a:buNone/>
            </a:pPr>
            <a:endParaRPr lang="fr-FR" sz="2100" dirty="0"/>
          </a:p>
          <a:p>
            <a:endParaRPr lang="fr-FR" sz="2600" b="1" dirty="0" smtClean="0"/>
          </a:p>
          <a:p>
            <a:r>
              <a:rPr lang="fr-FR" sz="2400" b="1" dirty="0" smtClean="0"/>
              <a:t> L’application Parcoursup:</a:t>
            </a:r>
          </a:p>
          <a:p>
            <a:pPr lvl="1">
              <a:buFont typeface="Arial" panose="020B0604020202020204" pitchFamily="34" charset="0"/>
              <a:buChar char="•"/>
            </a:pPr>
            <a:r>
              <a:rPr lang="fr-FR" sz="2000" dirty="0" smtClean="0"/>
              <a:t> Permet </a:t>
            </a:r>
            <a:r>
              <a:rPr lang="fr-FR" sz="2000" dirty="0"/>
              <a:t>de recevoir sur son portable toutes les notifications </a:t>
            </a:r>
            <a:endParaRPr lang="fr-FR" sz="2000" dirty="0" smtClean="0"/>
          </a:p>
          <a:p>
            <a:pPr marL="457200" lvl="1" indent="0">
              <a:buNone/>
            </a:pPr>
            <a:r>
              <a:rPr lang="fr-FR" sz="2000" dirty="0" smtClean="0"/>
              <a:t>et </a:t>
            </a:r>
            <a:r>
              <a:rPr lang="fr-FR" sz="2000" dirty="0"/>
              <a:t>alertes durant la procédure</a:t>
            </a:r>
          </a:p>
          <a:p>
            <a:pPr lvl="1">
              <a:buFont typeface="Arial" panose="020B0604020202020204" pitchFamily="34" charset="0"/>
              <a:buChar char="•"/>
            </a:pPr>
            <a:r>
              <a:rPr lang="fr-FR" sz="2000" b="1" dirty="0" smtClean="0">
                <a:solidFill>
                  <a:srgbClr val="F28E65"/>
                </a:solidFill>
              </a:rPr>
              <a:t> Elle est </a:t>
            </a:r>
            <a:r>
              <a:rPr lang="fr-FR" sz="2000" b="1" dirty="0">
                <a:solidFill>
                  <a:srgbClr val="F28E65"/>
                </a:solidFill>
              </a:rPr>
              <a:t>t</a:t>
            </a:r>
            <a:r>
              <a:rPr lang="fr-FR" sz="2000" b="1" dirty="0" smtClean="0">
                <a:solidFill>
                  <a:srgbClr val="F28E65"/>
                </a:solidFill>
              </a:rPr>
              <a:t>éléchargeable</a:t>
            </a:r>
            <a:r>
              <a:rPr lang="fr-FR" sz="2000" dirty="0" smtClean="0"/>
              <a:t> sur                          et</a:t>
            </a:r>
            <a:endParaRPr lang="fr-FR" sz="2000"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45</a:t>
            </a:fld>
            <a:endParaRPr lang="fr-FR" dirty="0"/>
          </a:p>
        </p:txBody>
      </p:sp>
      <p:sp>
        <p:nvSpPr>
          <p:cNvPr id="5" name="Rectangle 4"/>
          <p:cNvSpPr/>
          <p:nvPr/>
        </p:nvSpPr>
        <p:spPr>
          <a:xfrm>
            <a:off x="743919" y="3811979"/>
            <a:ext cx="7642462" cy="574198"/>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b="1" dirty="0" smtClean="0">
                <a:solidFill>
                  <a:srgbClr val="F28E65"/>
                </a:solidFill>
              </a:rPr>
              <a:t>Info </a:t>
            </a:r>
            <a:r>
              <a:rPr lang="fr-FR" sz="1600" dirty="0" smtClean="0">
                <a:solidFill>
                  <a:srgbClr val="3D566E"/>
                </a:solidFill>
              </a:rPr>
              <a:t>: les parents seront également prévenus lorsqu’ils ont renseigné leur adresse mail et leur numéro de portable sur la plateforme / dossier candidat / profil</a:t>
            </a:r>
            <a:endParaRPr lang="fr-FR" sz="1600" dirty="0">
              <a:solidFill>
                <a:srgbClr val="3D566E"/>
              </a:solidFill>
            </a:endParaRPr>
          </a:p>
        </p:txBody>
      </p:sp>
      <p:pic>
        <p:nvPicPr>
          <p:cNvPr id="6" name="Imag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74151" y="5652401"/>
            <a:ext cx="118199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55946" y="5681548"/>
            <a:ext cx="12954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llipse 7"/>
          <p:cNvSpPr/>
          <p:nvPr/>
        </p:nvSpPr>
        <p:spPr>
          <a:xfrm rot="606903">
            <a:off x="7399895" y="4941558"/>
            <a:ext cx="1656000"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smtClean="0"/>
              <a:t>Disponible le 1</a:t>
            </a:r>
            <a:r>
              <a:rPr lang="fr-FR" sz="1400" b="1" baseline="30000" dirty="0" smtClean="0"/>
              <a:t>er</a:t>
            </a:r>
            <a:r>
              <a:rPr lang="fr-FR" sz="1400" b="1" dirty="0" smtClean="0"/>
              <a:t> mars 2019</a:t>
            </a:r>
            <a:endParaRPr lang="fr-FR" sz="1400" b="1" dirty="0"/>
          </a:p>
        </p:txBody>
      </p:sp>
    </p:spTree>
    <p:extLst>
      <p:ext uri="{BB962C8B-B14F-4D97-AF65-F5344CB8AC3E}">
        <p14:creationId xmlns:p14="http://schemas.microsoft.com/office/powerpoint/2010/main" val="28951700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smtClean="0"/>
              <a:t>Comment répondre aux propositions reçues (2/4) </a:t>
            </a:r>
            <a:endParaRPr lang="fr-FR" sz="2700" dirty="0"/>
          </a:p>
        </p:txBody>
      </p:sp>
      <p:sp>
        <p:nvSpPr>
          <p:cNvPr id="3" name="Espace réservé du texte 2"/>
          <p:cNvSpPr>
            <a:spLocks noGrp="1"/>
          </p:cNvSpPr>
          <p:nvPr>
            <p:ph type="body" sz="quarter" idx="13"/>
          </p:nvPr>
        </p:nvSpPr>
        <p:spPr>
          <a:xfrm>
            <a:off x="426718" y="1144797"/>
            <a:ext cx="8159932" cy="4598988"/>
          </a:xfrm>
        </p:spPr>
        <p:txBody>
          <a:bodyPr>
            <a:normAutofit/>
          </a:bodyPr>
          <a:lstStyle/>
          <a:p>
            <a:r>
              <a:rPr lang="fr-FR" sz="2400" b="1" dirty="0" smtClean="0"/>
              <a:t> Les </a:t>
            </a:r>
            <a:r>
              <a:rPr lang="fr-FR" sz="2400" b="1" dirty="0" smtClean="0">
                <a:solidFill>
                  <a:srgbClr val="F28E65"/>
                </a:solidFill>
              </a:rPr>
              <a:t>délais à respecter </a:t>
            </a:r>
            <a:r>
              <a:rPr lang="fr-FR" sz="2400" b="1" dirty="0" smtClean="0"/>
              <a:t>pour accepter (ou refuser) une proposition d’admission :</a:t>
            </a:r>
            <a:endParaRPr lang="fr-FR" sz="1800" b="1" dirty="0" smtClean="0">
              <a:solidFill>
                <a:srgbClr val="F28E65"/>
              </a:solidFill>
            </a:endParaRPr>
          </a:p>
          <a:p>
            <a:pPr lvl="1"/>
            <a:endParaRPr lang="fr-FR" sz="1000" b="1" dirty="0" smtClean="0">
              <a:solidFill>
                <a:srgbClr val="F28E65"/>
              </a:solidFill>
            </a:endParaRPr>
          </a:p>
          <a:p>
            <a:pPr lvl="1">
              <a:buFont typeface="Arial" panose="020B0604020202020204" pitchFamily="34" charset="0"/>
              <a:buChar char="•"/>
            </a:pPr>
            <a:r>
              <a:rPr lang="fr-FR" sz="2000" b="1" dirty="0" smtClean="0">
                <a:solidFill>
                  <a:srgbClr val="F28E65"/>
                </a:solidFill>
              </a:rPr>
              <a:t>Entre le 15 et le 19 mai </a:t>
            </a:r>
            <a:r>
              <a:rPr lang="fr-FR" sz="2000" b="1" dirty="0" smtClean="0"/>
              <a:t>: vous avez </a:t>
            </a:r>
            <a:r>
              <a:rPr lang="fr-FR" sz="2000" b="1" dirty="0" smtClean="0">
                <a:solidFill>
                  <a:srgbClr val="F28E65"/>
                </a:solidFill>
              </a:rPr>
              <a:t>5 jours </a:t>
            </a:r>
            <a:r>
              <a:rPr lang="fr-FR" sz="2000" b="1" dirty="0" smtClean="0"/>
              <a:t>pour répondre (J+4)</a:t>
            </a:r>
            <a:endParaRPr lang="fr-FR" sz="2100" dirty="0"/>
          </a:p>
          <a:p>
            <a:pPr lvl="1"/>
            <a:endParaRPr lang="fr-FR" sz="2100" dirty="0" smtClean="0"/>
          </a:p>
          <a:p>
            <a:pPr lvl="1"/>
            <a:endParaRPr lang="fr-FR" sz="2100" dirty="0" smtClean="0"/>
          </a:p>
          <a:p>
            <a:pPr lvl="1">
              <a:buFont typeface="Arial" panose="020B0604020202020204" pitchFamily="34" charset="0"/>
              <a:buChar char="•"/>
            </a:pPr>
            <a:r>
              <a:rPr lang="fr-FR" sz="2000" b="1" dirty="0" smtClean="0">
                <a:solidFill>
                  <a:srgbClr val="F28E65"/>
                </a:solidFill>
              </a:rPr>
              <a:t>À partir du 20 mai </a:t>
            </a:r>
            <a:r>
              <a:rPr lang="fr-FR" sz="2000" b="1" dirty="0" smtClean="0"/>
              <a:t>: vous avez </a:t>
            </a:r>
            <a:r>
              <a:rPr lang="fr-FR" sz="2000" b="1" dirty="0" smtClean="0">
                <a:solidFill>
                  <a:srgbClr val="F28E65"/>
                </a:solidFill>
              </a:rPr>
              <a:t>3 jours </a:t>
            </a:r>
            <a:r>
              <a:rPr lang="fr-FR" sz="2000" b="1" dirty="0" smtClean="0"/>
              <a:t>pour répondre (J+2)</a:t>
            </a:r>
            <a:endParaRPr lang="fr-FR" sz="2000" b="1" dirty="0"/>
          </a:p>
          <a:p>
            <a:pPr marL="0" indent="0">
              <a:buNone/>
            </a:pPr>
            <a:endParaRPr lang="fr-FR" sz="2600" dirty="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46</a:t>
            </a:fld>
            <a:endParaRPr lang="fr-FR" dirty="0"/>
          </a:p>
        </p:txBody>
      </p:sp>
      <p:sp>
        <p:nvSpPr>
          <p:cNvPr id="5" name="Rectangle 4"/>
          <p:cNvSpPr/>
          <p:nvPr/>
        </p:nvSpPr>
        <p:spPr>
          <a:xfrm>
            <a:off x="1105441" y="2557153"/>
            <a:ext cx="7164000" cy="5760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dirty="0">
                <a:solidFill>
                  <a:srgbClr val="3D566E"/>
                </a:solidFill>
              </a:rPr>
              <a:t>Exemple : vous recevez une proposition d’admission le 18 mai 2019 : vous pouvez accepter ou renoncer à cette proposition jusqu’au 22 mai 2019 inclus</a:t>
            </a:r>
          </a:p>
        </p:txBody>
      </p:sp>
      <p:sp>
        <p:nvSpPr>
          <p:cNvPr id="6" name="Rectangle 5"/>
          <p:cNvSpPr/>
          <p:nvPr/>
        </p:nvSpPr>
        <p:spPr>
          <a:xfrm>
            <a:off x="1077080" y="3719688"/>
            <a:ext cx="7236000" cy="15840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u="sng" dirty="0">
                <a:solidFill>
                  <a:srgbClr val="3D566E"/>
                </a:solidFill>
              </a:rPr>
              <a:t>Exemple</a:t>
            </a:r>
            <a:r>
              <a:rPr lang="fr-FR" sz="1600" dirty="0">
                <a:solidFill>
                  <a:srgbClr val="3D566E"/>
                </a:solidFill>
              </a:rPr>
              <a:t> : vous recevez une proposition d’admission le 5 juillet 2019, vous pouvez accepter ou renoncer à cette proposition jusqu’au 7 juillet 2019 </a:t>
            </a:r>
            <a:r>
              <a:rPr lang="fr-FR" sz="1600" dirty="0" smtClean="0">
                <a:solidFill>
                  <a:srgbClr val="3D566E"/>
                </a:solidFill>
              </a:rPr>
              <a:t>inclus</a:t>
            </a:r>
          </a:p>
          <a:p>
            <a:pPr marL="0" lvl="1" indent="0">
              <a:lnSpc>
                <a:spcPct val="90000"/>
              </a:lnSpc>
              <a:buSzPct val="100000"/>
              <a:buNone/>
              <a:defRPr/>
            </a:pPr>
            <a:endParaRPr lang="fr-FR" sz="1600" dirty="0">
              <a:solidFill>
                <a:srgbClr val="3D566E"/>
              </a:solidFill>
            </a:endParaRPr>
          </a:p>
          <a:p>
            <a:pPr marL="0" lvl="1" indent="0">
              <a:lnSpc>
                <a:spcPct val="90000"/>
              </a:lnSpc>
              <a:buSzPct val="100000"/>
              <a:buNone/>
              <a:defRPr/>
            </a:pPr>
            <a:r>
              <a:rPr lang="fr-FR" sz="1600" u="sng" dirty="0">
                <a:solidFill>
                  <a:srgbClr val="3D566E"/>
                </a:solidFill>
              </a:rPr>
              <a:t>Exemple</a:t>
            </a:r>
            <a:r>
              <a:rPr lang="fr-FR" sz="1600" dirty="0">
                <a:solidFill>
                  <a:srgbClr val="3D566E"/>
                </a:solidFill>
              </a:rPr>
              <a:t> : vous recevez une proposition d’admission le 16 juin 2019, donc 1 jour avant les épreuves du baccalauréat, vous pouvez accepter ou renoncer à cette proposition jusqu’au 26 juin 2019 inclus (1 jour avant les épreuves, 8 jours de suspension du délai pendant les épreuves et 2 jours après). </a:t>
            </a:r>
          </a:p>
        </p:txBody>
      </p:sp>
      <p:sp>
        <p:nvSpPr>
          <p:cNvPr id="7" name="Rectangle à coins arrondis 6"/>
          <p:cNvSpPr/>
          <p:nvPr/>
        </p:nvSpPr>
        <p:spPr>
          <a:xfrm>
            <a:off x="397583" y="5406783"/>
            <a:ext cx="8316000" cy="684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b="1" dirty="0" smtClean="0"/>
              <a:t>Les dates limites pour accepter ou refuser une proposition sont affichées en face de chacune, dans le dossier candidat</a:t>
            </a:r>
            <a:endParaRPr lang="fr-FR" b="1" dirty="0"/>
          </a:p>
        </p:txBody>
      </p:sp>
    </p:spTree>
    <p:extLst>
      <p:ext uri="{BB962C8B-B14F-4D97-AF65-F5344CB8AC3E}">
        <p14:creationId xmlns:p14="http://schemas.microsoft.com/office/powerpoint/2010/main" val="25987401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a:t>Comment répondre aux propositions reçues </a:t>
            </a:r>
            <a:r>
              <a:rPr lang="fr-FR" sz="2700" dirty="0" smtClean="0"/>
              <a:t>(3/4)</a:t>
            </a:r>
            <a:endParaRPr lang="fr-FR" sz="2700" dirty="0"/>
          </a:p>
        </p:txBody>
      </p:sp>
      <p:sp>
        <p:nvSpPr>
          <p:cNvPr id="3" name="Espace réservé du texte 2"/>
          <p:cNvSpPr>
            <a:spLocks noGrp="1"/>
          </p:cNvSpPr>
          <p:nvPr>
            <p:ph type="body" sz="quarter" idx="13"/>
          </p:nvPr>
        </p:nvSpPr>
        <p:spPr>
          <a:xfrm>
            <a:off x="288489" y="1293659"/>
            <a:ext cx="8640000" cy="4598988"/>
          </a:xfrm>
        </p:spPr>
        <p:txBody>
          <a:bodyPr>
            <a:normAutofit fontScale="92500" lnSpcReduction="20000"/>
          </a:bodyPr>
          <a:lstStyle/>
          <a:p>
            <a:r>
              <a:rPr lang="fr-FR" sz="2600" b="1" dirty="0" smtClean="0"/>
              <a:t> Le lycéen reçoit une seule proposition d’admission et il a des vœux en attente</a:t>
            </a:r>
          </a:p>
          <a:p>
            <a:pPr lvl="1">
              <a:buFont typeface="Arial" panose="020B0604020202020204" pitchFamily="34" charset="0"/>
              <a:buChar char="•"/>
            </a:pPr>
            <a:r>
              <a:rPr lang="fr-FR" sz="2100" dirty="0" smtClean="0"/>
              <a:t>Il </a:t>
            </a:r>
            <a:r>
              <a:rPr lang="fr-FR" sz="2100" dirty="0">
                <a:solidFill>
                  <a:srgbClr val="F28E65"/>
                </a:solidFill>
              </a:rPr>
              <a:t>accepte</a:t>
            </a:r>
            <a:r>
              <a:rPr lang="fr-FR" sz="2100" dirty="0"/>
              <a:t> la proposition (</a:t>
            </a:r>
            <a:r>
              <a:rPr lang="fr-FR" sz="2100" dirty="0" smtClean="0"/>
              <a:t>ou y renonce) </a:t>
            </a:r>
            <a:endParaRPr lang="fr-FR" sz="2100" dirty="0"/>
          </a:p>
          <a:p>
            <a:pPr lvl="1">
              <a:buFont typeface="Arial" panose="020B0604020202020204" pitchFamily="34" charset="0"/>
              <a:buChar char="•"/>
            </a:pPr>
            <a:r>
              <a:rPr lang="fr-FR" sz="2100" dirty="0" smtClean="0"/>
              <a:t>S’il </a:t>
            </a:r>
            <a:r>
              <a:rPr lang="fr-FR" sz="2100" dirty="0"/>
              <a:t>souhaite maintenir ses </a:t>
            </a:r>
            <a:r>
              <a:rPr lang="fr-FR" sz="2100" dirty="0" smtClean="0">
                <a:solidFill>
                  <a:srgbClr val="F28E65"/>
                </a:solidFill>
              </a:rPr>
              <a:t>vœux </a:t>
            </a:r>
            <a:r>
              <a:rPr lang="fr-FR" sz="2100" dirty="0">
                <a:solidFill>
                  <a:srgbClr val="F28E65"/>
                </a:solidFill>
              </a:rPr>
              <a:t>en attente</a:t>
            </a:r>
            <a:r>
              <a:rPr lang="fr-FR" sz="2100" dirty="0"/>
              <a:t>, il doit l’indiquer sur Parcoursup. </a:t>
            </a:r>
            <a:r>
              <a:rPr lang="fr-FR" sz="2100" b="1" dirty="0"/>
              <a:t>S’il ne fait rien après avoir accepté une proposition</a:t>
            </a:r>
            <a:r>
              <a:rPr lang="fr-FR" sz="2100" dirty="0"/>
              <a:t>, cela signifie qu’il renonce à ses vœux en attente et ils sont supprimés automatiquement</a:t>
            </a:r>
          </a:p>
          <a:p>
            <a:pPr lvl="1">
              <a:buFont typeface="Arial" panose="020B0604020202020204" pitchFamily="34" charset="0"/>
              <a:buChar char="•"/>
            </a:pPr>
            <a:r>
              <a:rPr lang="fr-FR" sz="2100" dirty="0" smtClean="0"/>
              <a:t>Il </a:t>
            </a:r>
            <a:r>
              <a:rPr lang="fr-FR" sz="2100" dirty="0"/>
              <a:t>consulte les </a:t>
            </a:r>
            <a:r>
              <a:rPr lang="fr-FR" sz="2100" dirty="0">
                <a:solidFill>
                  <a:srgbClr val="F28E65"/>
                </a:solidFill>
              </a:rPr>
              <a:t>modalités d’inscription administrative </a:t>
            </a:r>
            <a:r>
              <a:rPr lang="fr-FR" sz="2100" dirty="0"/>
              <a:t>de la formation acceptée</a:t>
            </a:r>
          </a:p>
          <a:p>
            <a:pPr lvl="1"/>
            <a:endParaRPr lang="fr-FR" sz="2100" dirty="0"/>
          </a:p>
          <a:p>
            <a:r>
              <a:rPr lang="fr-FR" sz="2600" b="1" dirty="0" smtClean="0"/>
              <a:t> Le </a:t>
            </a:r>
            <a:r>
              <a:rPr lang="fr-FR" sz="2600" b="1" dirty="0"/>
              <a:t>lycéen reçoit </a:t>
            </a:r>
            <a:r>
              <a:rPr lang="fr-FR" sz="2600" b="1" dirty="0" smtClean="0"/>
              <a:t>plusieurs propositions </a:t>
            </a:r>
            <a:r>
              <a:rPr lang="fr-FR" sz="2600" b="1" dirty="0"/>
              <a:t>d’admission et il a des vœux en attente</a:t>
            </a:r>
          </a:p>
          <a:p>
            <a:pPr lvl="1">
              <a:buFont typeface="Arial" panose="020B0604020202020204" pitchFamily="34" charset="0"/>
              <a:buChar char="•"/>
            </a:pPr>
            <a:r>
              <a:rPr lang="fr-FR" sz="2100" dirty="0" smtClean="0"/>
              <a:t>Il </a:t>
            </a:r>
            <a:r>
              <a:rPr lang="fr-FR" sz="2100" dirty="0"/>
              <a:t>doit </a:t>
            </a:r>
            <a:r>
              <a:rPr lang="fr-FR" sz="2100" dirty="0" smtClean="0"/>
              <a:t> faire un choix en </a:t>
            </a:r>
            <a:r>
              <a:rPr lang="fr-FR" sz="2100" dirty="0" smtClean="0">
                <a:solidFill>
                  <a:srgbClr val="F28E65"/>
                </a:solidFill>
              </a:rPr>
              <a:t>acceptant </a:t>
            </a:r>
            <a:r>
              <a:rPr lang="fr-FR" sz="2100" dirty="0">
                <a:solidFill>
                  <a:srgbClr val="F28E65"/>
                </a:solidFill>
              </a:rPr>
              <a:t>une seule proposition </a:t>
            </a:r>
            <a:r>
              <a:rPr lang="fr-FR" sz="2100" dirty="0" smtClean="0"/>
              <a:t>et ce faisant renoncer </a:t>
            </a:r>
            <a:r>
              <a:rPr lang="fr-FR" sz="2100" dirty="0"/>
              <a:t>aux autres </a:t>
            </a:r>
            <a:r>
              <a:rPr lang="fr-FR" sz="2100" dirty="0" smtClean="0"/>
              <a:t>qu’il </a:t>
            </a:r>
            <a:r>
              <a:rPr lang="fr-FR" sz="2100" dirty="0"/>
              <a:t>a reçues pour ne pas monopoliser les places</a:t>
            </a:r>
          </a:p>
          <a:p>
            <a:pPr lvl="1">
              <a:buFont typeface="Arial" panose="020B0604020202020204" pitchFamily="34" charset="0"/>
              <a:buChar char="•"/>
            </a:pPr>
            <a:r>
              <a:rPr lang="fr-FR" sz="2100" dirty="0" smtClean="0"/>
              <a:t>S’il </a:t>
            </a:r>
            <a:r>
              <a:rPr lang="fr-FR" sz="2100" dirty="0"/>
              <a:t>souhaite maintenir ses </a:t>
            </a:r>
            <a:r>
              <a:rPr lang="fr-FR" sz="2100" dirty="0" smtClean="0">
                <a:solidFill>
                  <a:srgbClr val="F28E65"/>
                </a:solidFill>
              </a:rPr>
              <a:t>vœux </a:t>
            </a:r>
            <a:r>
              <a:rPr lang="fr-FR" sz="2100" dirty="0">
                <a:solidFill>
                  <a:srgbClr val="F28E65"/>
                </a:solidFill>
              </a:rPr>
              <a:t>en attente</a:t>
            </a:r>
            <a:r>
              <a:rPr lang="fr-FR" sz="2100" dirty="0"/>
              <a:t>, il doit l’indiquer sur Parcoursup. </a:t>
            </a:r>
            <a:r>
              <a:rPr lang="fr-FR" sz="2100" b="1" dirty="0"/>
              <a:t>S’il ne fait rien après avoir accepté une proposition</a:t>
            </a:r>
            <a:r>
              <a:rPr lang="fr-FR" sz="2100" dirty="0"/>
              <a:t>, cela signifie qu’il renonce à ses vœux en attente et ils sont supprimés automatiquement</a:t>
            </a:r>
          </a:p>
          <a:p>
            <a:pPr lvl="1">
              <a:buFont typeface="Arial" panose="020B0604020202020204" pitchFamily="34" charset="0"/>
              <a:buChar char="•"/>
            </a:pPr>
            <a:r>
              <a:rPr lang="fr-FR" sz="2100" dirty="0" smtClean="0"/>
              <a:t>Il </a:t>
            </a:r>
            <a:r>
              <a:rPr lang="fr-FR" sz="2100" dirty="0"/>
              <a:t>consulte les </a:t>
            </a:r>
            <a:r>
              <a:rPr lang="fr-FR" sz="2100" dirty="0">
                <a:solidFill>
                  <a:srgbClr val="F28E65"/>
                </a:solidFill>
              </a:rPr>
              <a:t>modalités d’inscription administrative </a:t>
            </a:r>
            <a:r>
              <a:rPr lang="fr-FR" sz="2100" dirty="0"/>
              <a:t>de la formation acceptée</a:t>
            </a:r>
          </a:p>
          <a:p>
            <a:pPr marL="0" indent="0">
              <a:buNone/>
            </a:pPr>
            <a:endParaRPr lang="fr-FR" sz="2600" dirty="0"/>
          </a:p>
          <a:p>
            <a:endParaRPr lang="fr-FR" sz="2600" dirty="0" smtClean="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47</a:t>
            </a:fld>
            <a:endParaRPr lang="fr-FR" dirty="0"/>
          </a:p>
        </p:txBody>
      </p:sp>
    </p:spTree>
    <p:extLst>
      <p:ext uri="{BB962C8B-B14F-4D97-AF65-F5344CB8AC3E}">
        <p14:creationId xmlns:p14="http://schemas.microsoft.com/office/powerpoint/2010/main" val="17061942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a:t>Comment répondre aux propositions </a:t>
            </a:r>
            <a:r>
              <a:rPr lang="fr-FR" sz="2700" dirty="0" smtClean="0"/>
              <a:t>reçues (4/4) </a:t>
            </a:r>
            <a:endParaRPr lang="fr-FR" sz="2700" dirty="0"/>
          </a:p>
        </p:txBody>
      </p:sp>
      <p:sp>
        <p:nvSpPr>
          <p:cNvPr id="3" name="Espace réservé du texte 2"/>
          <p:cNvSpPr>
            <a:spLocks noGrp="1"/>
          </p:cNvSpPr>
          <p:nvPr>
            <p:ph type="body" sz="quarter" idx="13"/>
          </p:nvPr>
        </p:nvSpPr>
        <p:spPr>
          <a:xfrm>
            <a:off x="288489" y="1293659"/>
            <a:ext cx="8640000" cy="4598988"/>
          </a:xfrm>
        </p:spPr>
        <p:txBody>
          <a:bodyPr>
            <a:normAutofit/>
          </a:bodyPr>
          <a:lstStyle/>
          <a:p>
            <a:r>
              <a:rPr lang="fr-FR" sz="2600" b="1" dirty="0" smtClean="0"/>
              <a:t>Le lycéen ne reçoit que des réponses « en attente »</a:t>
            </a:r>
          </a:p>
          <a:p>
            <a:pPr lvl="1"/>
            <a:r>
              <a:rPr lang="fr-FR" sz="2100" dirty="0" smtClean="0"/>
              <a:t> des </a:t>
            </a:r>
            <a:r>
              <a:rPr lang="fr-FR" sz="2100" dirty="0"/>
              <a:t>places vont se libérer au fur et à mesure que les autres candidats vont renoncer à leurs </a:t>
            </a:r>
            <a:r>
              <a:rPr lang="fr-FR" sz="2100" dirty="0" smtClean="0"/>
              <a:t>propositions</a:t>
            </a:r>
          </a:p>
          <a:p>
            <a:pPr lvl="1"/>
            <a:endParaRPr lang="fr-FR" sz="2100" dirty="0"/>
          </a:p>
          <a:p>
            <a:r>
              <a:rPr lang="fr-FR" sz="2600" b="1" dirty="0" smtClean="0"/>
              <a:t>Le lycéen ne reçoit que des réponses </a:t>
            </a:r>
            <a:r>
              <a:rPr lang="fr-FR" sz="2600" b="1" dirty="0"/>
              <a:t>négatives (dans le cas où </a:t>
            </a:r>
            <a:r>
              <a:rPr lang="fr-FR" sz="2600" b="1" dirty="0" smtClean="0"/>
              <a:t>il </a:t>
            </a:r>
            <a:r>
              <a:rPr lang="fr-FR" sz="2600" b="1" dirty="0"/>
              <a:t>n’a formulé que des vœux </a:t>
            </a:r>
            <a:r>
              <a:rPr lang="fr-FR" sz="2600" b="1" dirty="0" smtClean="0"/>
              <a:t>pour </a:t>
            </a:r>
            <a:r>
              <a:rPr lang="fr-FR" sz="2600" b="1" dirty="0"/>
              <a:t>des formations </a:t>
            </a:r>
            <a:r>
              <a:rPr lang="fr-FR" sz="2600" b="1" dirty="0" smtClean="0"/>
              <a:t>sélectives)</a:t>
            </a:r>
          </a:p>
          <a:p>
            <a:pPr lvl="1"/>
            <a:r>
              <a:rPr lang="fr-FR" sz="2100" dirty="0" smtClean="0"/>
              <a:t> dès le 15 mai, il peut demander un conseil ou un accompagnement, individuel ou collectif, dans son lycée ou dans un CIO pour envisager d’autres choix de formation et formuler des nouveaux vœux en phase complémentaire dès le 25 juin. </a:t>
            </a:r>
            <a:endParaRPr lang="fr-FR" sz="2600" dirty="0" smtClean="0"/>
          </a:p>
          <a:p>
            <a:endParaRPr lang="fr-FR" sz="2600" dirty="0" smtClean="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48</a:t>
            </a:fld>
            <a:endParaRPr lang="fr-FR" dirty="0"/>
          </a:p>
        </p:txBody>
      </p:sp>
    </p:spTree>
    <p:extLst>
      <p:ext uri="{BB962C8B-B14F-4D97-AF65-F5344CB8AC3E}">
        <p14:creationId xmlns:p14="http://schemas.microsoft.com/office/powerpoint/2010/main" val="25475018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Phase d’admission : </a:t>
            </a:r>
            <a:r>
              <a:rPr lang="fr-FR" dirty="0" smtClean="0"/>
              <a:t>l’option du répondeur automatique</a:t>
            </a:r>
            <a:endParaRPr lang="fr-FR" dirty="0"/>
          </a:p>
        </p:txBody>
      </p:sp>
      <p:sp>
        <p:nvSpPr>
          <p:cNvPr id="3" name="Espace réservé du texte 2"/>
          <p:cNvSpPr>
            <a:spLocks noGrp="1"/>
          </p:cNvSpPr>
          <p:nvPr>
            <p:ph type="body" sz="quarter" idx="13"/>
          </p:nvPr>
        </p:nvSpPr>
        <p:spPr>
          <a:xfrm>
            <a:off x="288489" y="1293658"/>
            <a:ext cx="8640000" cy="4857760"/>
          </a:xfrm>
        </p:spPr>
        <p:txBody>
          <a:bodyPr>
            <a:normAutofit lnSpcReduction="10000"/>
          </a:bodyPr>
          <a:lstStyle/>
          <a:p>
            <a:pPr>
              <a:spcBef>
                <a:spcPts val="0"/>
              </a:spcBef>
              <a:defRPr/>
            </a:pPr>
            <a:r>
              <a:rPr lang="fr-FR" sz="2800" b="1" dirty="0" smtClean="0">
                <a:solidFill>
                  <a:srgbClr val="F28E65"/>
                </a:solidFill>
              </a:rPr>
              <a:t>Quand ? </a:t>
            </a:r>
          </a:p>
          <a:p>
            <a:pPr lvl="2">
              <a:spcBef>
                <a:spcPts val="0"/>
              </a:spcBef>
              <a:defRPr/>
            </a:pPr>
            <a:r>
              <a:rPr lang="fr-FR" sz="2300" b="1" dirty="0" smtClean="0"/>
              <a:t>A partir du 25 juin (</a:t>
            </a:r>
            <a:r>
              <a:rPr lang="fr-FR" sz="2300" b="1" dirty="0"/>
              <a:t>a</a:t>
            </a:r>
            <a:r>
              <a:rPr lang="fr-FR" sz="2300" b="1" dirty="0" smtClean="0"/>
              <a:t>près </a:t>
            </a:r>
            <a:r>
              <a:rPr lang="fr-FR" sz="2300" b="1" dirty="0"/>
              <a:t>les </a:t>
            </a:r>
            <a:r>
              <a:rPr lang="fr-FR" sz="2300" b="1" dirty="0" smtClean="0"/>
              <a:t>épreuves écrites </a:t>
            </a:r>
            <a:r>
              <a:rPr lang="fr-FR" sz="2300" b="1" dirty="0"/>
              <a:t>du </a:t>
            </a:r>
            <a:r>
              <a:rPr lang="fr-FR" sz="2300" b="1" dirty="0" smtClean="0"/>
              <a:t>baccalauréat)</a:t>
            </a:r>
          </a:p>
          <a:p>
            <a:pPr lvl="2">
              <a:spcBef>
                <a:spcPts val="0"/>
              </a:spcBef>
              <a:defRPr/>
            </a:pPr>
            <a:endParaRPr lang="fr-FR" sz="2300" b="1" dirty="0" smtClean="0"/>
          </a:p>
          <a:p>
            <a:pPr>
              <a:spcBef>
                <a:spcPts val="0"/>
              </a:spcBef>
              <a:defRPr/>
            </a:pPr>
            <a:r>
              <a:rPr lang="fr-FR" sz="2800" b="1" dirty="0" smtClean="0">
                <a:solidFill>
                  <a:srgbClr val="F28E65"/>
                </a:solidFill>
              </a:rPr>
              <a:t>Pourquoi et pour qui ? </a:t>
            </a:r>
          </a:p>
          <a:p>
            <a:pPr lvl="2">
              <a:spcBef>
                <a:spcPts val="0"/>
              </a:spcBef>
              <a:defRPr/>
            </a:pPr>
            <a:r>
              <a:rPr lang="fr-FR" sz="2300" b="1" dirty="0" smtClean="0"/>
              <a:t>Pour éviter aux candidats qui attendent une réponse d’avoir à se connecter ch</a:t>
            </a:r>
            <a:r>
              <a:rPr lang="fr-FR" sz="2300" b="1" dirty="0"/>
              <a:t>a</a:t>
            </a:r>
            <a:r>
              <a:rPr lang="fr-FR" sz="2300" b="1" dirty="0" smtClean="0"/>
              <a:t>que jour sur la plateforme. </a:t>
            </a:r>
          </a:p>
          <a:p>
            <a:pPr lvl="2">
              <a:spcBef>
                <a:spcPts val="0"/>
              </a:spcBef>
              <a:defRPr/>
            </a:pPr>
            <a:endParaRPr lang="fr-FR" sz="1200" b="1" dirty="0" smtClean="0"/>
          </a:p>
          <a:p>
            <a:pPr lvl="2">
              <a:spcBef>
                <a:spcPts val="0"/>
              </a:spcBef>
              <a:defRPr/>
            </a:pPr>
            <a:r>
              <a:rPr lang="fr-FR" sz="2300" b="1" dirty="0" smtClean="0"/>
              <a:t>Pour les candidats ayant des vœux en attente ET </a:t>
            </a:r>
            <a:r>
              <a:rPr lang="fr-FR" sz="2300" b="1" u="sng" dirty="0" smtClean="0"/>
              <a:t>qui le souhaitent </a:t>
            </a:r>
            <a:r>
              <a:rPr lang="fr-FR" sz="2300" b="1" dirty="0" smtClean="0"/>
              <a:t>parce qu’ils sont certains de leur choix. Cette option est </a:t>
            </a:r>
            <a:r>
              <a:rPr lang="fr-FR" sz="2300" b="1" u="sng" dirty="0" smtClean="0"/>
              <a:t>facultative.</a:t>
            </a:r>
            <a:endParaRPr lang="fr-FR" sz="2300" b="1" dirty="0" smtClean="0"/>
          </a:p>
          <a:p>
            <a:pPr lvl="2">
              <a:spcBef>
                <a:spcPts val="0"/>
              </a:spcBef>
              <a:defRPr/>
            </a:pPr>
            <a:r>
              <a:rPr lang="fr-FR" sz="2300" b="1" dirty="0" smtClean="0"/>
              <a:t>  </a:t>
            </a:r>
            <a:endParaRPr lang="fr-FR" sz="2300" b="1" dirty="0"/>
          </a:p>
          <a:p>
            <a:pPr>
              <a:spcBef>
                <a:spcPts val="0"/>
              </a:spcBef>
              <a:defRPr/>
            </a:pPr>
            <a:r>
              <a:rPr lang="fr-FR" sz="2800" b="1" dirty="0" smtClean="0">
                <a:solidFill>
                  <a:srgbClr val="F28E65"/>
                </a:solidFill>
              </a:rPr>
              <a:t>Comment </a:t>
            </a:r>
            <a:r>
              <a:rPr lang="fr-FR" sz="2800" b="1" dirty="0">
                <a:solidFill>
                  <a:srgbClr val="F28E65"/>
                </a:solidFill>
              </a:rPr>
              <a:t>? </a:t>
            </a:r>
          </a:p>
          <a:p>
            <a:pPr lvl="2">
              <a:spcBef>
                <a:spcPts val="0"/>
              </a:spcBef>
              <a:defRPr/>
            </a:pPr>
            <a:r>
              <a:rPr lang="fr-FR" sz="2000" b="1" dirty="0" smtClean="0"/>
              <a:t>Les candidats indiquent </a:t>
            </a:r>
            <a:r>
              <a:rPr lang="fr-FR" sz="2000" b="1" dirty="0"/>
              <a:t>le(s) </a:t>
            </a:r>
            <a:r>
              <a:rPr lang="fr-FR" sz="2000" b="1" dirty="0" smtClean="0"/>
              <a:t>vœux </a:t>
            </a:r>
            <a:r>
              <a:rPr lang="fr-FR" sz="2000" b="1" dirty="0"/>
              <a:t>"en attente" qu'ils préfèrent pour que le répondeur automatique puisse répondre à </a:t>
            </a:r>
            <a:r>
              <a:rPr lang="fr-FR" sz="2000" b="1" dirty="0" smtClean="0"/>
              <a:t>leur place </a:t>
            </a:r>
            <a:r>
              <a:rPr lang="fr-FR" sz="2000" b="1" dirty="0"/>
              <a:t>aux propositions d'admission reçues. </a:t>
            </a:r>
            <a:endParaRPr lang="fr-FR" sz="2600" b="1" dirty="0" smtClean="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49</a:t>
            </a:fld>
            <a:endParaRPr lang="fr-FR" dirty="0"/>
          </a:p>
        </p:txBody>
      </p:sp>
      <p:sp>
        <p:nvSpPr>
          <p:cNvPr id="5" name="Ellipse 4"/>
          <p:cNvSpPr/>
          <p:nvPr/>
        </p:nvSpPr>
        <p:spPr>
          <a:xfrm rot="606903">
            <a:off x="7142791" y="805640"/>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Nouveauté 2019</a:t>
            </a:r>
            <a:endParaRPr lang="fr-FR" sz="1600" b="1" dirty="0"/>
          </a:p>
        </p:txBody>
      </p:sp>
    </p:spTree>
    <p:extLst>
      <p:ext uri="{BB962C8B-B14F-4D97-AF65-F5344CB8AC3E}">
        <p14:creationId xmlns:p14="http://schemas.microsoft.com/office/powerpoint/2010/main" val="14444811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C6B7B3CB-E3BA-F74C-AB76-86EFC5843CD6}" type="slidenum">
              <a:rPr lang="fr-FR" smtClean="0"/>
              <a:pPr/>
              <a:t>5</a:t>
            </a:fld>
            <a:endParaRPr lang="fr-FR"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27" y="468438"/>
            <a:ext cx="8920983" cy="5501273"/>
          </a:xfrm>
          <a:prstGeom prst="rect">
            <a:avLst/>
          </a:prstGeom>
        </p:spPr>
      </p:pic>
    </p:spTree>
    <p:extLst>
      <p:ext uri="{BB962C8B-B14F-4D97-AF65-F5344CB8AC3E}">
        <p14:creationId xmlns:p14="http://schemas.microsoft.com/office/powerpoint/2010/main" val="20596468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Phase d’admission : </a:t>
            </a:r>
            <a:r>
              <a:rPr lang="fr-FR" dirty="0" smtClean="0"/>
              <a:t>l’option du répondeur automatique</a:t>
            </a:r>
            <a:endParaRPr lang="fr-FR" dirty="0"/>
          </a:p>
        </p:txBody>
      </p:sp>
      <p:sp>
        <p:nvSpPr>
          <p:cNvPr id="3" name="Espace réservé du texte 2"/>
          <p:cNvSpPr>
            <a:spLocks noGrp="1"/>
          </p:cNvSpPr>
          <p:nvPr>
            <p:ph type="body" sz="quarter" idx="13"/>
          </p:nvPr>
        </p:nvSpPr>
        <p:spPr>
          <a:xfrm>
            <a:off x="288489" y="1580750"/>
            <a:ext cx="8640000" cy="4598988"/>
          </a:xfrm>
        </p:spPr>
        <p:txBody>
          <a:bodyPr>
            <a:normAutofit/>
          </a:bodyPr>
          <a:lstStyle/>
          <a:p>
            <a:pPr>
              <a:spcBef>
                <a:spcPts val="0"/>
              </a:spcBef>
              <a:defRPr/>
            </a:pPr>
            <a:r>
              <a:rPr lang="fr-FR" b="1" dirty="0" smtClean="0">
                <a:solidFill>
                  <a:srgbClr val="F28E65"/>
                </a:solidFill>
              </a:rPr>
              <a:t>Exemple 1 </a:t>
            </a:r>
            <a:r>
              <a:rPr lang="fr-FR" dirty="0" smtClean="0"/>
              <a:t>: </a:t>
            </a:r>
            <a:r>
              <a:rPr lang="fr-FR" dirty="0"/>
              <a:t>le candidat </a:t>
            </a:r>
            <a:r>
              <a:rPr lang="fr-FR" dirty="0" smtClean="0"/>
              <a:t>n’a programmé sur le répondeur automatique qu’un </a:t>
            </a:r>
            <a:r>
              <a:rPr lang="fr-FR" dirty="0"/>
              <a:t>seul vœu favori en attente. </a:t>
            </a:r>
            <a:endParaRPr lang="fr-FR" dirty="0" smtClean="0"/>
          </a:p>
          <a:p>
            <a:pPr marL="523875" indent="-342900">
              <a:spcBef>
                <a:spcPts val="0"/>
              </a:spcBef>
              <a:buFont typeface="Wingdings"/>
              <a:buChar char="à"/>
              <a:defRPr/>
            </a:pPr>
            <a:r>
              <a:rPr lang="fr-FR" b="1" dirty="0" smtClean="0"/>
              <a:t>S’il reçoit </a:t>
            </a:r>
            <a:r>
              <a:rPr lang="fr-FR" b="1" dirty="0"/>
              <a:t>une proposition pour ce vœu, elle </a:t>
            </a:r>
            <a:r>
              <a:rPr lang="fr-FR" b="1" dirty="0" smtClean="0"/>
              <a:t>sera acceptée automatiquement.</a:t>
            </a:r>
          </a:p>
          <a:p>
            <a:pPr marL="523875" indent="-342900">
              <a:spcBef>
                <a:spcPts val="0"/>
              </a:spcBef>
              <a:buFont typeface="Wingdings"/>
              <a:buChar char="à"/>
              <a:defRPr/>
            </a:pPr>
            <a:endParaRPr lang="fr-FR" b="1" dirty="0" smtClean="0"/>
          </a:p>
          <a:p>
            <a:pPr>
              <a:spcBef>
                <a:spcPts val="0"/>
              </a:spcBef>
              <a:defRPr/>
            </a:pPr>
            <a:r>
              <a:rPr lang="fr-FR" b="1" dirty="0" smtClean="0">
                <a:solidFill>
                  <a:srgbClr val="F28E65"/>
                </a:solidFill>
              </a:rPr>
              <a:t>Exemple 2 </a:t>
            </a:r>
            <a:r>
              <a:rPr lang="fr-FR" dirty="0" smtClean="0"/>
              <a:t>: </a:t>
            </a:r>
            <a:r>
              <a:rPr lang="fr-FR" dirty="0"/>
              <a:t>un candidat </a:t>
            </a:r>
            <a:r>
              <a:rPr lang="fr-FR" dirty="0" smtClean="0"/>
              <a:t>a déjà </a:t>
            </a:r>
            <a:r>
              <a:rPr lang="fr-FR" dirty="0"/>
              <a:t>accepté une proposition et </a:t>
            </a:r>
            <a:r>
              <a:rPr lang="fr-FR" dirty="0" smtClean="0"/>
              <a:t>a classé </a:t>
            </a:r>
            <a:r>
              <a:rPr lang="fr-FR" dirty="0"/>
              <a:t>3 vœux favoris en </a:t>
            </a:r>
            <a:r>
              <a:rPr lang="fr-FR" dirty="0" smtClean="0"/>
              <a:t>attente. </a:t>
            </a:r>
          </a:p>
          <a:p>
            <a:pPr marL="180975" indent="0">
              <a:spcBef>
                <a:spcPts val="0"/>
              </a:spcBef>
              <a:buNone/>
              <a:defRPr/>
            </a:pPr>
            <a:r>
              <a:rPr lang="fr-FR" dirty="0" smtClean="0">
                <a:solidFill>
                  <a:srgbClr val="FF0000"/>
                </a:solidFill>
                <a:sym typeface="Wingdings" panose="05000000000000000000" pitchFamily="2" charset="2"/>
              </a:rPr>
              <a:t></a:t>
            </a:r>
            <a:r>
              <a:rPr lang="fr-FR" dirty="0" smtClean="0">
                <a:solidFill>
                  <a:srgbClr val="F28E65"/>
                </a:solidFill>
                <a:sym typeface="Wingdings" panose="05000000000000000000" pitchFamily="2" charset="2"/>
              </a:rPr>
              <a:t> </a:t>
            </a:r>
            <a:r>
              <a:rPr lang="fr-FR" b="1" dirty="0" smtClean="0"/>
              <a:t>S’il reçoit </a:t>
            </a:r>
            <a:r>
              <a:rPr lang="fr-FR" b="1" dirty="0"/>
              <a:t>une proposition </a:t>
            </a:r>
            <a:r>
              <a:rPr lang="fr-FR" b="1" dirty="0" smtClean="0"/>
              <a:t>d’admission pour le vœu en attente qu’il a classé en n°2</a:t>
            </a:r>
            <a:r>
              <a:rPr lang="fr-FR" b="1" dirty="0"/>
              <a:t>, elle est </a:t>
            </a:r>
            <a:r>
              <a:rPr lang="fr-FR" b="1" dirty="0" smtClean="0"/>
              <a:t> alors acceptée automatiquement ; son </a:t>
            </a:r>
            <a:r>
              <a:rPr lang="fr-FR" b="1" dirty="0"/>
              <a:t>vœu n°3 en attente </a:t>
            </a:r>
            <a:r>
              <a:rPr lang="fr-FR" b="1" dirty="0" smtClean="0"/>
              <a:t>est supprimé tandis que son </a:t>
            </a:r>
            <a:r>
              <a:rPr lang="fr-FR" b="1" dirty="0"/>
              <a:t>vœu n°1 en </a:t>
            </a:r>
            <a:r>
              <a:rPr lang="fr-FR" b="1" dirty="0" smtClean="0"/>
              <a:t>attente est maintenu.</a:t>
            </a:r>
            <a:endParaRPr lang="fr-FR" b="1" dirty="0"/>
          </a:p>
          <a:p>
            <a:endParaRPr lang="fr-FR" sz="2600" dirty="0" smtClean="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50</a:t>
            </a:fld>
            <a:endParaRPr lang="fr-FR" dirty="0"/>
          </a:p>
        </p:txBody>
      </p:sp>
      <p:sp>
        <p:nvSpPr>
          <p:cNvPr id="5" name="Rectangle à coins arrondis 4"/>
          <p:cNvSpPr/>
          <p:nvPr/>
        </p:nvSpPr>
        <p:spPr>
          <a:xfrm>
            <a:off x="426718" y="5062560"/>
            <a:ext cx="8316000" cy="792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b="1" dirty="0" smtClean="0"/>
              <a:t>La mise en place de l’option « répondeur automatique » ne dispense pas le candidat de répondre aux 3 points d’étape pour confirmer ses choix (cf. p. 48).</a:t>
            </a:r>
            <a:endParaRPr lang="fr-FR" b="1" dirty="0"/>
          </a:p>
        </p:txBody>
      </p:sp>
    </p:spTree>
    <p:extLst>
      <p:ext uri="{BB962C8B-B14F-4D97-AF65-F5344CB8AC3E}">
        <p14:creationId xmlns:p14="http://schemas.microsoft.com/office/powerpoint/2010/main" val="14984843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Phase d’admission : les 3 points d’étape (1/2)</a:t>
            </a:r>
            <a:endParaRPr lang="fr-FR" dirty="0"/>
          </a:p>
        </p:txBody>
      </p:sp>
      <p:sp>
        <p:nvSpPr>
          <p:cNvPr id="3" name="Espace réservé du texte 2"/>
          <p:cNvSpPr>
            <a:spLocks noGrp="1"/>
          </p:cNvSpPr>
          <p:nvPr>
            <p:ph type="body" sz="quarter" idx="13"/>
          </p:nvPr>
        </p:nvSpPr>
        <p:spPr>
          <a:xfrm>
            <a:off x="166254" y="1197962"/>
            <a:ext cx="8870867" cy="4862592"/>
          </a:xfrm>
        </p:spPr>
        <p:txBody>
          <a:bodyPr>
            <a:normAutofit/>
          </a:bodyPr>
          <a:lstStyle/>
          <a:p>
            <a:pPr marL="0" indent="0">
              <a:buNone/>
            </a:pPr>
            <a:r>
              <a:rPr lang="fr-FR" b="1" dirty="0" smtClean="0"/>
              <a:t>Les points d’étape permettent un échange entre les candidats et la plateforme, afin de connaitre leur situation et de pouvoir connaître l’évolution de leur choix d’orientation et de solliciter un accompagnement le cas échéant. </a:t>
            </a:r>
          </a:p>
          <a:p>
            <a:pPr marL="0" indent="0">
              <a:buNone/>
            </a:pPr>
            <a:endParaRPr lang="fr-FR" sz="500" b="1" dirty="0"/>
          </a:p>
          <a:p>
            <a:r>
              <a:rPr lang="fr-FR" b="1" dirty="0" smtClean="0"/>
              <a:t> </a:t>
            </a:r>
            <a:r>
              <a:rPr lang="fr-FR" sz="1800" b="1" dirty="0" smtClean="0"/>
              <a:t>2 points d’étape pour confirmer ses choix :</a:t>
            </a:r>
          </a:p>
          <a:p>
            <a:pPr lvl="1"/>
            <a:endParaRPr lang="fr-FR" sz="800" b="1" dirty="0" smtClean="0">
              <a:solidFill>
                <a:srgbClr val="F28E65"/>
              </a:solidFill>
            </a:endParaRPr>
          </a:p>
          <a:p>
            <a:pPr lvl="1"/>
            <a:r>
              <a:rPr lang="fr-FR" sz="1800" b="1" dirty="0" smtClean="0">
                <a:solidFill>
                  <a:srgbClr val="F28E65"/>
                </a:solidFill>
              </a:rPr>
              <a:t> Point d’étape 1 : 25 juin (jusqu’au 27 juin 2019)</a:t>
            </a:r>
          </a:p>
          <a:p>
            <a:pPr lvl="1"/>
            <a:r>
              <a:rPr lang="fr-FR" sz="1800" b="1" dirty="0" smtClean="0">
                <a:solidFill>
                  <a:srgbClr val="F28E65"/>
                </a:solidFill>
              </a:rPr>
              <a:t> Point d’étape 2 : 6 juillet (jusqu’au 8 juillet 2019)</a:t>
            </a:r>
          </a:p>
          <a:p>
            <a:pPr marL="457200" lvl="1" indent="0">
              <a:buNone/>
            </a:pPr>
            <a:r>
              <a:rPr lang="fr-FR" sz="1800" b="1" dirty="0" smtClean="0"/>
              <a:t>Pour ces deux points d’étape : </a:t>
            </a:r>
          </a:p>
          <a:p>
            <a:pPr marL="457200" lvl="1" indent="0">
              <a:buNone/>
            </a:pPr>
            <a:r>
              <a:rPr lang="fr-FR" sz="1800" b="1" u="sng" dirty="0" smtClean="0"/>
              <a:t>Les candidats « en attente » sur tous leurs vœux </a:t>
            </a:r>
            <a:r>
              <a:rPr lang="fr-FR" sz="1800" b="1" dirty="0" smtClean="0"/>
              <a:t>: ils doivent indiquer les </a:t>
            </a:r>
            <a:r>
              <a:rPr lang="fr-FR" sz="1800" b="1" dirty="0"/>
              <a:t>vœux « en attente » qu’ils souhaitent </a:t>
            </a:r>
            <a:r>
              <a:rPr lang="fr-FR" sz="1800" b="1" dirty="0" smtClean="0"/>
              <a:t>maintenir dans leur dossier. </a:t>
            </a:r>
          </a:p>
          <a:p>
            <a:pPr marL="457200" lvl="1" indent="0">
              <a:buNone/>
            </a:pPr>
            <a:r>
              <a:rPr lang="fr-FR" sz="1800" b="1" u="sng" dirty="0" smtClean="0"/>
              <a:t>Les candidats qui ont déjà accepté une proposition en maintenant un ou des vœux en attente </a:t>
            </a:r>
            <a:r>
              <a:rPr lang="fr-FR" sz="1800" b="1" dirty="0"/>
              <a:t>: </a:t>
            </a:r>
            <a:r>
              <a:rPr lang="fr-FR" sz="1800" b="1" dirty="0" smtClean="0"/>
              <a:t>ils doivent confirmer la proposition acceptée et indiquer les </a:t>
            </a:r>
            <a:r>
              <a:rPr lang="fr-FR" sz="1800" b="1" dirty="0"/>
              <a:t>vœux </a:t>
            </a:r>
            <a:r>
              <a:rPr lang="fr-FR" sz="1800" b="1" dirty="0" smtClean="0"/>
              <a:t>« en attente » qu’ils </a:t>
            </a:r>
            <a:r>
              <a:rPr lang="fr-FR" sz="1800" b="1" dirty="0"/>
              <a:t>souhaitent </a:t>
            </a:r>
            <a:r>
              <a:rPr lang="fr-FR" sz="1800" b="1" dirty="0" smtClean="0"/>
              <a:t>maintenir dans leur dossier.</a:t>
            </a:r>
            <a:endParaRPr lang="fr-FR" sz="1800" b="1" dirty="0"/>
          </a:p>
          <a:p>
            <a:pPr lvl="2"/>
            <a:endParaRPr lang="fr-FR" sz="500" b="1" dirty="0" smtClean="0"/>
          </a:p>
          <a:p>
            <a:pPr marL="457200" lvl="1" indent="0">
              <a:buNone/>
            </a:pPr>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51</a:t>
            </a:fld>
            <a:endParaRPr lang="fr-FR" dirty="0"/>
          </a:p>
        </p:txBody>
      </p:sp>
      <p:sp>
        <p:nvSpPr>
          <p:cNvPr id="5" name="Rectangle à coins arrondis 4"/>
          <p:cNvSpPr/>
          <p:nvPr/>
        </p:nvSpPr>
        <p:spPr>
          <a:xfrm>
            <a:off x="397583" y="5379521"/>
            <a:ext cx="8316000" cy="716658"/>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Les candidats qui, avant l’un de ces deux points d’étape, ont déjà accepté </a:t>
            </a:r>
            <a:r>
              <a:rPr lang="fr-FR" sz="1600" b="1" dirty="0"/>
              <a:t>définitivement une </a:t>
            </a:r>
            <a:r>
              <a:rPr lang="fr-FR" sz="1600" b="1" dirty="0" smtClean="0"/>
              <a:t>proposition d’admission ne sont pas concernés.</a:t>
            </a:r>
            <a:endParaRPr lang="fr-FR" sz="1600" b="1" dirty="0"/>
          </a:p>
        </p:txBody>
      </p:sp>
      <p:sp>
        <p:nvSpPr>
          <p:cNvPr id="7" name="Ellipse 6"/>
          <p:cNvSpPr/>
          <p:nvPr/>
        </p:nvSpPr>
        <p:spPr>
          <a:xfrm rot="606903">
            <a:off x="6913630" y="2379888"/>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Nouveauté 2019</a:t>
            </a:r>
            <a:endParaRPr lang="fr-FR" sz="1600" b="1" dirty="0"/>
          </a:p>
        </p:txBody>
      </p:sp>
    </p:spTree>
    <p:extLst>
      <p:ext uri="{BB962C8B-B14F-4D97-AF65-F5344CB8AC3E}">
        <p14:creationId xmlns:p14="http://schemas.microsoft.com/office/powerpoint/2010/main" val="26149392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0"/>
            <a:ext cx="7886700" cy="1325563"/>
          </a:xfrm>
        </p:spPr>
        <p:txBody>
          <a:bodyPr>
            <a:normAutofit/>
          </a:bodyPr>
          <a:lstStyle/>
          <a:p>
            <a:r>
              <a:rPr lang="fr-FR" sz="2900" dirty="0"/>
              <a:t>Phase d’admission : les </a:t>
            </a:r>
            <a:r>
              <a:rPr lang="fr-FR" sz="2900" dirty="0" smtClean="0"/>
              <a:t>3 points d’étape (2/2)</a:t>
            </a:r>
            <a:endParaRPr lang="fr-FR" sz="2900"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52</a:t>
            </a:fld>
            <a:endParaRPr lang="fr-FR" dirty="0"/>
          </a:p>
        </p:txBody>
      </p:sp>
      <p:sp>
        <p:nvSpPr>
          <p:cNvPr id="5" name="Espace réservé du texte 2"/>
          <p:cNvSpPr txBox="1">
            <a:spLocks/>
          </p:cNvSpPr>
          <p:nvPr/>
        </p:nvSpPr>
        <p:spPr>
          <a:xfrm>
            <a:off x="166254" y="1197962"/>
            <a:ext cx="8870867" cy="4862592"/>
          </a:xfrm>
          <a:prstGeom prst="rect">
            <a:avLst/>
          </a:prstGeom>
        </p:spPr>
        <p:txBody>
          <a:bodyPr>
            <a:normAutofit/>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b="1" dirty="0"/>
              <a:t>Les points d’étape permettent un échange entre les candidats et la plateforme, afin de connaitre leur situation et de pouvoir connaître l’évolution de leur choix d’orientation. </a:t>
            </a:r>
            <a:endParaRPr lang="fr-FR" b="1" dirty="0" smtClean="0"/>
          </a:p>
          <a:p>
            <a:pPr marL="0" indent="0">
              <a:buNone/>
            </a:pPr>
            <a:endParaRPr lang="fr-FR" sz="2600" b="1" dirty="0" smtClean="0"/>
          </a:p>
          <a:p>
            <a:r>
              <a:rPr lang="fr-FR" sz="2600" b="1" dirty="0" smtClean="0"/>
              <a:t> </a:t>
            </a:r>
            <a:r>
              <a:rPr lang="fr-FR" sz="2500" b="1" dirty="0" smtClean="0"/>
              <a:t>1 point d’étape pour confirmer son choix d’inscription :</a:t>
            </a:r>
          </a:p>
          <a:p>
            <a:pPr marL="457200" lvl="1" indent="0">
              <a:buNone/>
            </a:pPr>
            <a:endParaRPr lang="fr-FR" sz="500" b="1" dirty="0" smtClean="0"/>
          </a:p>
          <a:p>
            <a:pPr lvl="1"/>
            <a:r>
              <a:rPr lang="fr-FR" sz="2500" b="1" dirty="0" smtClean="0">
                <a:solidFill>
                  <a:srgbClr val="F28E65"/>
                </a:solidFill>
              </a:rPr>
              <a:t> </a:t>
            </a:r>
            <a:r>
              <a:rPr lang="fr-FR" sz="2400" b="1" dirty="0" smtClean="0">
                <a:solidFill>
                  <a:srgbClr val="F28E65"/>
                </a:solidFill>
              </a:rPr>
              <a:t>Point d’étape 3 : du 17 au 19 juillet 2019</a:t>
            </a:r>
          </a:p>
          <a:p>
            <a:pPr lvl="2"/>
            <a:r>
              <a:rPr lang="fr-FR" sz="2400" b="1" dirty="0" smtClean="0"/>
              <a:t>Les candidats qui ont accepté une proposition mais ont maintenu un/des vœu(x) en attente devront, dans la période définie, confirmer leur choix d’inscription dans la formation acceptée.</a:t>
            </a:r>
            <a:endParaRPr lang="fr-FR" sz="2400" dirty="0" smtClean="0"/>
          </a:p>
          <a:p>
            <a:endParaRPr lang="fr-FR" b="1" dirty="0" smtClean="0"/>
          </a:p>
          <a:p>
            <a:endParaRPr lang="fr-FR" b="1" dirty="0" smtClean="0"/>
          </a:p>
          <a:p>
            <a:endParaRPr lang="fr-FR" b="1" dirty="0" smtClean="0"/>
          </a:p>
          <a:p>
            <a:endParaRPr lang="fr-FR" dirty="0" smtClean="0"/>
          </a:p>
          <a:p>
            <a:endParaRPr lang="fr-FR" dirty="0"/>
          </a:p>
        </p:txBody>
      </p:sp>
      <p:sp>
        <p:nvSpPr>
          <p:cNvPr id="6" name="Rectangle à coins arrondis 5"/>
          <p:cNvSpPr/>
          <p:nvPr/>
        </p:nvSpPr>
        <p:spPr>
          <a:xfrm>
            <a:off x="397583" y="5272644"/>
            <a:ext cx="8316000" cy="78791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Les candidats qui, avant ce point d’étape, ont déjà accepté </a:t>
            </a:r>
            <a:r>
              <a:rPr lang="fr-FR" sz="1600" b="1" dirty="0"/>
              <a:t>définitivement une </a:t>
            </a:r>
            <a:r>
              <a:rPr lang="fr-FR" sz="1600" b="1" dirty="0" smtClean="0"/>
              <a:t>proposition d’admission ne sont pas concernés par celui-ci.</a:t>
            </a:r>
            <a:endParaRPr lang="fr-FR" sz="1600" b="1" dirty="0"/>
          </a:p>
        </p:txBody>
      </p:sp>
      <p:sp>
        <p:nvSpPr>
          <p:cNvPr id="7" name="Ellipse 6"/>
          <p:cNvSpPr/>
          <p:nvPr/>
        </p:nvSpPr>
        <p:spPr>
          <a:xfrm rot="606903">
            <a:off x="7323967" y="2001657"/>
            <a:ext cx="1750724" cy="805216"/>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Nouveauté 2019</a:t>
            </a:r>
            <a:endParaRPr lang="fr-FR" sz="1600" b="1" dirty="0"/>
          </a:p>
        </p:txBody>
      </p:sp>
    </p:spTree>
    <p:extLst>
      <p:ext uri="{BB962C8B-B14F-4D97-AF65-F5344CB8AC3E}">
        <p14:creationId xmlns:p14="http://schemas.microsoft.com/office/powerpoint/2010/main" val="21327497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280000" cy="1286937"/>
          </a:xfrm>
        </p:spPr>
        <p:txBody>
          <a:bodyPr/>
          <a:lstStyle/>
          <a:p>
            <a:r>
              <a:rPr lang="fr-FR" dirty="0" smtClean="0"/>
              <a:t>Inscription dans son établissement d’accueil </a:t>
            </a:r>
            <a:endParaRPr lang="fr-FR" dirty="0"/>
          </a:p>
        </p:txBody>
      </p:sp>
      <p:sp>
        <p:nvSpPr>
          <p:cNvPr id="3" name="Espace réservé du texte 2"/>
          <p:cNvSpPr>
            <a:spLocks noGrp="1"/>
          </p:cNvSpPr>
          <p:nvPr>
            <p:ph type="body" sz="quarter" idx="13"/>
          </p:nvPr>
        </p:nvSpPr>
        <p:spPr>
          <a:xfrm>
            <a:off x="340991" y="1272826"/>
            <a:ext cx="8676000" cy="4808993"/>
          </a:xfrm>
        </p:spPr>
        <p:txBody>
          <a:bodyPr>
            <a:normAutofit lnSpcReduction="10000"/>
          </a:bodyPr>
          <a:lstStyle/>
          <a:p>
            <a:pPr marL="0" indent="0">
              <a:buNone/>
            </a:pPr>
            <a:r>
              <a:rPr lang="fr-FR" sz="2200" b="1" dirty="0"/>
              <a:t>Après avoir accepté </a:t>
            </a:r>
            <a:r>
              <a:rPr lang="fr-FR" sz="2200" b="1" dirty="0" smtClean="0"/>
              <a:t>la </a:t>
            </a:r>
            <a:r>
              <a:rPr lang="fr-FR" sz="2200" b="1" dirty="0"/>
              <a:t>proposition d’admission de son choix, le futur étudiant doit effectuer son inscription administrative dans l’établissement qu’il va </a:t>
            </a:r>
            <a:r>
              <a:rPr lang="fr-FR" sz="2200" b="1" dirty="0" smtClean="0"/>
              <a:t>intégrer :</a:t>
            </a:r>
            <a:endParaRPr lang="fr-FR" b="1" dirty="0" smtClean="0"/>
          </a:p>
          <a:p>
            <a:pPr marL="0" indent="0">
              <a:buNone/>
            </a:pPr>
            <a:endParaRPr lang="fr-FR" sz="700" dirty="0"/>
          </a:p>
          <a:p>
            <a:pPr marL="342900" lvl="0" indent="-342900">
              <a:buFont typeface="Arial"/>
              <a:buChar char="•"/>
              <a:tabLst>
                <a:tab pos="457200" algn="l"/>
              </a:tabLst>
            </a:pPr>
            <a:r>
              <a:rPr lang="fr-FR" sz="1900" b="1" dirty="0">
                <a:ea typeface="Calibri"/>
                <a:cs typeface="Times New Roman"/>
              </a:rPr>
              <a:t>Jusqu’au 19 juillet, </a:t>
            </a:r>
            <a:r>
              <a:rPr lang="fr-FR" sz="1900" dirty="0">
                <a:ea typeface="Calibri"/>
                <a:cs typeface="Times New Roman"/>
              </a:rPr>
              <a:t>s’il a accepté </a:t>
            </a:r>
            <a:r>
              <a:rPr lang="fr-FR" sz="1900" b="1" dirty="0">
                <a:ea typeface="Calibri"/>
                <a:cs typeface="Times New Roman"/>
              </a:rPr>
              <a:t>définitivement</a:t>
            </a:r>
            <a:r>
              <a:rPr lang="fr-FR" sz="1900" dirty="0">
                <a:ea typeface="Calibri"/>
                <a:cs typeface="Times New Roman"/>
              </a:rPr>
              <a:t> la proposition d’admission </a:t>
            </a:r>
            <a:r>
              <a:rPr lang="fr-FR" sz="1900" b="1" dirty="0">
                <a:ea typeface="Calibri"/>
                <a:cs typeface="Times New Roman"/>
              </a:rPr>
              <a:t>avant</a:t>
            </a:r>
            <a:r>
              <a:rPr lang="fr-FR" sz="1900" dirty="0">
                <a:ea typeface="Calibri"/>
                <a:cs typeface="Times New Roman"/>
              </a:rPr>
              <a:t> le 15 juillet</a:t>
            </a:r>
          </a:p>
          <a:p>
            <a:pPr marL="342900" lvl="0" indent="-342900">
              <a:buFont typeface="Arial"/>
              <a:buChar char="•"/>
              <a:tabLst>
                <a:tab pos="457200" algn="l"/>
              </a:tabLst>
            </a:pPr>
            <a:r>
              <a:rPr lang="fr-FR" sz="1900" b="1" dirty="0">
                <a:ea typeface="Calibri"/>
                <a:cs typeface="Times New Roman"/>
              </a:rPr>
              <a:t>Jusqu’au 27 </a:t>
            </a:r>
            <a:r>
              <a:rPr lang="fr-FR" sz="1900" b="1" dirty="0" smtClean="0">
                <a:ea typeface="Calibri"/>
                <a:cs typeface="Times New Roman"/>
              </a:rPr>
              <a:t>août, </a:t>
            </a:r>
            <a:r>
              <a:rPr lang="fr-FR" sz="1900" dirty="0" smtClean="0">
                <a:ea typeface="Calibri"/>
                <a:cs typeface="Times New Roman"/>
              </a:rPr>
              <a:t>s’il </a:t>
            </a:r>
            <a:r>
              <a:rPr lang="fr-FR" sz="1900" dirty="0">
                <a:ea typeface="Calibri"/>
                <a:cs typeface="Times New Roman"/>
              </a:rPr>
              <a:t>a </a:t>
            </a:r>
            <a:r>
              <a:rPr lang="fr-FR" sz="1900" dirty="0" smtClean="0">
                <a:ea typeface="Calibri"/>
                <a:cs typeface="Times New Roman"/>
              </a:rPr>
              <a:t>accepté et confirmé </a:t>
            </a:r>
            <a:r>
              <a:rPr lang="fr-FR" sz="1900" dirty="0">
                <a:ea typeface="Calibri"/>
                <a:cs typeface="Times New Roman"/>
              </a:rPr>
              <a:t>la proposition d’admission après le 15 </a:t>
            </a:r>
            <a:r>
              <a:rPr lang="fr-FR" sz="1900" dirty="0" smtClean="0">
                <a:ea typeface="Calibri"/>
                <a:cs typeface="Times New Roman"/>
              </a:rPr>
              <a:t>juillet</a:t>
            </a:r>
            <a:endParaRPr lang="fr-FR" sz="1900" dirty="0">
              <a:ea typeface="Calibri"/>
              <a:cs typeface="Times New Roman"/>
            </a:endParaRPr>
          </a:p>
          <a:p>
            <a:pPr marL="0" lvl="0" indent="0">
              <a:buNone/>
            </a:pPr>
            <a:endParaRPr lang="fr-FR" sz="2200" b="1" dirty="0" smtClean="0"/>
          </a:p>
          <a:p>
            <a:pPr marL="0" lvl="0" indent="0">
              <a:buNone/>
            </a:pPr>
            <a:r>
              <a:rPr lang="fr-FR" sz="2200" b="1" dirty="0" smtClean="0"/>
              <a:t>Les </a:t>
            </a:r>
            <a:r>
              <a:rPr lang="fr-FR" sz="2200" b="1" dirty="0"/>
              <a:t>formalités d’inscription sont propres à chaque établissement : </a:t>
            </a:r>
          </a:p>
          <a:p>
            <a:pPr>
              <a:buFont typeface="Arial" panose="020B0604020202020204" pitchFamily="34" charset="0"/>
              <a:buChar char="•"/>
            </a:pPr>
            <a:r>
              <a:rPr lang="fr-FR" dirty="0" smtClean="0"/>
              <a:t>Consulter les </a:t>
            </a:r>
            <a:r>
              <a:rPr lang="fr-FR" dirty="0"/>
              <a:t>modalités d’inscription indiquées </a:t>
            </a:r>
            <a:r>
              <a:rPr lang="fr-FR" dirty="0" smtClean="0"/>
              <a:t>dans le dossier candidat sur </a:t>
            </a:r>
            <a:r>
              <a:rPr lang="fr-FR" dirty="0"/>
              <a:t>Parcoursup ou à défaut, contacter directement l’établissement d’accueil </a:t>
            </a:r>
          </a:p>
          <a:p>
            <a:pPr>
              <a:buFont typeface="Arial" panose="020B0604020202020204" pitchFamily="34" charset="0"/>
              <a:buChar char="•"/>
            </a:pPr>
            <a:r>
              <a:rPr lang="fr-FR" dirty="0" smtClean="0"/>
              <a:t>Si </a:t>
            </a:r>
            <a:r>
              <a:rPr lang="fr-FR" dirty="0"/>
              <a:t>le futur étudiant s’inscrit dans un établissement proposant des formations en dehors de </a:t>
            </a:r>
            <a:r>
              <a:rPr lang="fr-FR" dirty="0" smtClean="0"/>
              <a:t>Parcoursup, </a:t>
            </a:r>
            <a:r>
              <a:rPr lang="fr-FR" dirty="0"/>
              <a:t>il doit </a:t>
            </a:r>
            <a:r>
              <a:rPr lang="fr-FR" b="1" u="sng" dirty="0" smtClean="0"/>
              <a:t>obligatoirement</a:t>
            </a:r>
            <a:r>
              <a:rPr lang="fr-FR" dirty="0" smtClean="0"/>
              <a:t> télécharger sur la plateforme une attestation de désinscription ou de non inscription sur Parcoursup.</a:t>
            </a:r>
            <a:endParaRPr lang="fr-FR" dirty="0"/>
          </a:p>
          <a:p>
            <a:pPr marL="0" lvl="0" indent="0">
              <a:buNone/>
            </a:pPr>
            <a:endParaRPr lang="fr-FR"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53</a:t>
            </a:fld>
            <a:endParaRPr lang="fr-FR" dirty="0">
              <a:solidFill>
                <a:prstClr val="white"/>
              </a:solidFill>
            </a:endParaRPr>
          </a:p>
        </p:txBody>
      </p:sp>
    </p:spTree>
    <p:extLst>
      <p:ext uri="{BB962C8B-B14F-4D97-AF65-F5344CB8AC3E}">
        <p14:creationId xmlns:p14="http://schemas.microsoft.com/office/powerpoint/2010/main" val="12427513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316000" cy="1286937"/>
          </a:xfrm>
        </p:spPr>
        <p:txBody>
          <a:bodyPr/>
          <a:lstStyle/>
          <a:p>
            <a:r>
              <a:rPr lang="fr-FR" dirty="0" smtClean="0"/>
              <a:t>DES services d’assistance tout au long de </a:t>
            </a:r>
            <a:br>
              <a:rPr lang="fr-FR" dirty="0" smtClean="0"/>
            </a:br>
            <a:r>
              <a:rPr lang="fr-FR" dirty="0" smtClean="0"/>
              <a:t>la procédure </a:t>
            </a: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54</a:t>
            </a:fld>
            <a:endParaRPr lang="fr-FR"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217" y="4515722"/>
            <a:ext cx="492075" cy="371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255" y="5025676"/>
            <a:ext cx="360000"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Ellipse 7"/>
          <p:cNvSpPr/>
          <p:nvPr/>
        </p:nvSpPr>
        <p:spPr>
          <a:xfrm rot="606903">
            <a:off x="7142791" y="752475"/>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A partir du </a:t>
            </a:r>
          </a:p>
          <a:p>
            <a:pPr algn="ctr" fontAlgn="auto">
              <a:spcBef>
                <a:spcPts val="0"/>
              </a:spcBef>
              <a:spcAft>
                <a:spcPts val="0"/>
              </a:spcAft>
              <a:defRPr/>
            </a:pPr>
            <a:r>
              <a:rPr lang="fr-FR" sz="1600" b="1" dirty="0" smtClean="0"/>
              <a:t>22 janvier</a:t>
            </a:r>
            <a:endParaRPr lang="fr-FR" sz="1600" b="1" dirty="0"/>
          </a:p>
        </p:txBody>
      </p:sp>
      <p:sp>
        <p:nvSpPr>
          <p:cNvPr id="10" name="Espace réservé du texte 2"/>
          <p:cNvSpPr>
            <a:spLocks noGrp="1"/>
          </p:cNvSpPr>
          <p:nvPr>
            <p:ph type="body" sz="quarter" idx="13"/>
          </p:nvPr>
        </p:nvSpPr>
        <p:spPr/>
        <p:txBody>
          <a:bodyPr/>
          <a:lstStyle/>
          <a:p>
            <a:r>
              <a:rPr lang="fr-FR" sz="2800" b="1" dirty="0" smtClean="0">
                <a:solidFill>
                  <a:srgbClr val="F28E65"/>
                </a:solidFill>
              </a:rPr>
              <a:t> Le numéro vert</a:t>
            </a:r>
            <a:r>
              <a:rPr lang="fr-FR" sz="2800" dirty="0" smtClean="0"/>
              <a:t> : </a:t>
            </a:r>
            <a:r>
              <a:rPr lang="fr-FR" sz="2800" b="1" dirty="0" smtClean="0"/>
              <a:t>0 800 400 070</a:t>
            </a:r>
          </a:p>
          <a:p>
            <a:pPr marL="361950" indent="0">
              <a:buNone/>
            </a:pPr>
            <a:r>
              <a:rPr lang="fr-FR" sz="2400" dirty="0" smtClean="0"/>
              <a:t>(Numéros spécifiques pour l’Outre-mer sur Parcoursup.fr)</a:t>
            </a:r>
          </a:p>
          <a:p>
            <a:pPr marL="0" indent="0">
              <a:buNone/>
            </a:pPr>
            <a:endParaRPr lang="fr-FR" sz="1050" dirty="0" smtClean="0"/>
          </a:p>
          <a:p>
            <a:pPr marL="0" indent="0">
              <a:buNone/>
            </a:pPr>
            <a:endParaRPr lang="fr-FR" sz="1050" dirty="0"/>
          </a:p>
          <a:p>
            <a:r>
              <a:rPr lang="fr-FR" sz="2800" dirty="0"/>
              <a:t> </a:t>
            </a:r>
            <a:r>
              <a:rPr lang="fr-FR" sz="2800" b="1" dirty="0" smtClean="0">
                <a:solidFill>
                  <a:srgbClr val="F28E65"/>
                </a:solidFill>
              </a:rPr>
              <a:t>La </a:t>
            </a:r>
            <a:r>
              <a:rPr lang="fr-FR" sz="2800" b="1" dirty="0">
                <a:solidFill>
                  <a:srgbClr val="F28E65"/>
                </a:solidFill>
              </a:rPr>
              <a:t>m</a:t>
            </a:r>
            <a:r>
              <a:rPr lang="fr-FR" sz="2800" b="1" dirty="0" smtClean="0">
                <a:solidFill>
                  <a:srgbClr val="F28E65"/>
                </a:solidFill>
              </a:rPr>
              <a:t>essagerie contact </a:t>
            </a:r>
            <a:r>
              <a:rPr lang="fr-FR" sz="2800" dirty="0" smtClean="0"/>
              <a:t>depuis le dossier candidat</a:t>
            </a:r>
          </a:p>
          <a:p>
            <a:pPr marL="0" indent="0">
              <a:buNone/>
            </a:pPr>
            <a:r>
              <a:rPr lang="fr-FR" sz="2800" dirty="0" smtClean="0"/>
              <a:t> </a:t>
            </a:r>
          </a:p>
          <a:p>
            <a:r>
              <a:rPr lang="fr-FR" sz="2800" b="1" dirty="0" smtClean="0">
                <a:solidFill>
                  <a:srgbClr val="F28E65"/>
                </a:solidFill>
              </a:rPr>
              <a:t> Les </a:t>
            </a:r>
            <a:r>
              <a:rPr lang="fr-FR" sz="2800" b="1" dirty="0">
                <a:solidFill>
                  <a:srgbClr val="F28E65"/>
                </a:solidFill>
              </a:rPr>
              <a:t>r</a:t>
            </a:r>
            <a:r>
              <a:rPr lang="fr-FR" sz="2800" b="1" dirty="0" smtClean="0">
                <a:solidFill>
                  <a:srgbClr val="F28E65"/>
                </a:solidFill>
              </a:rPr>
              <a:t>éseaux </a:t>
            </a:r>
            <a:r>
              <a:rPr lang="fr-FR" sz="2800" b="1" dirty="0">
                <a:solidFill>
                  <a:srgbClr val="F28E65"/>
                </a:solidFill>
              </a:rPr>
              <a:t>sociaux </a:t>
            </a:r>
            <a:r>
              <a:rPr lang="fr-FR" sz="2800" b="1" dirty="0" smtClean="0">
                <a:solidFill>
                  <a:srgbClr val="F28E65"/>
                </a:solidFill>
              </a:rPr>
              <a:t>pour suivre l’actu </a:t>
            </a:r>
            <a:r>
              <a:rPr lang="fr-FR" sz="2800" b="1" dirty="0" err="1" smtClean="0">
                <a:solidFill>
                  <a:srgbClr val="F28E65"/>
                </a:solidFill>
              </a:rPr>
              <a:t>Parcoursup</a:t>
            </a:r>
            <a:r>
              <a:rPr lang="fr-FR" sz="2800" b="1" dirty="0" smtClean="0">
                <a:solidFill>
                  <a:srgbClr val="F28E65"/>
                </a:solidFill>
              </a:rPr>
              <a:t> : </a:t>
            </a:r>
            <a:endParaRPr lang="fr-FR" sz="2800" b="1" dirty="0">
              <a:solidFill>
                <a:srgbClr val="F28E65"/>
              </a:solidFill>
            </a:endParaRPr>
          </a:p>
          <a:p>
            <a:pPr marL="0" indent="0">
              <a:buNone/>
            </a:pPr>
            <a:r>
              <a:rPr lang="fr-FR" sz="2800" b="1" dirty="0">
                <a:solidFill>
                  <a:srgbClr val="F28E65"/>
                </a:solidFill>
              </a:rPr>
              <a:t>	</a:t>
            </a:r>
            <a:r>
              <a:rPr lang="fr-FR" sz="2800" b="1" dirty="0" smtClean="0">
                <a:solidFill>
                  <a:srgbClr val="F28E65"/>
                </a:solidFill>
              </a:rPr>
              <a:t>	</a:t>
            </a:r>
            <a:r>
              <a:rPr lang="fr-FR" sz="2800" b="1" dirty="0" smtClean="0"/>
              <a:t>@</a:t>
            </a:r>
            <a:r>
              <a:rPr lang="fr-FR" sz="2800" b="1" dirty="0" err="1" smtClean="0"/>
              <a:t>Parcoursup_info</a:t>
            </a:r>
            <a:r>
              <a:rPr lang="fr-FR" sz="2800" b="1" dirty="0" smtClean="0"/>
              <a:t> </a:t>
            </a:r>
          </a:p>
          <a:p>
            <a:pPr marL="0" indent="0">
              <a:buNone/>
            </a:pPr>
            <a:r>
              <a:rPr lang="fr-FR" sz="2800" b="1" dirty="0" smtClean="0"/>
              <a:t>		@</a:t>
            </a:r>
            <a:r>
              <a:rPr lang="fr-FR" sz="2800" b="1" dirty="0" err="1" smtClean="0"/>
              <a:t>Parcoursupinfo</a:t>
            </a:r>
            <a:endParaRPr lang="fr-FR" sz="2800" b="1" dirty="0"/>
          </a:p>
          <a:p>
            <a:pPr marL="0" indent="0">
              <a:buNone/>
            </a:pPr>
            <a:r>
              <a:rPr lang="fr-FR" sz="2800" b="1" dirty="0" smtClean="0"/>
              <a:t>		@Devenir Etudiant </a:t>
            </a:r>
            <a:r>
              <a:rPr lang="fr-FR" b="1" dirty="0" smtClean="0"/>
              <a:t>(</a:t>
            </a:r>
            <a:r>
              <a:rPr lang="fr-FR" b="1" u="sng" dirty="0" smtClean="0"/>
              <a:t>à </a:t>
            </a:r>
            <a:r>
              <a:rPr lang="fr-FR" b="1" u="sng" dirty="0"/>
              <a:t>partir du 15 </a:t>
            </a:r>
            <a:r>
              <a:rPr lang="fr-FR" b="1" u="sng" dirty="0" smtClean="0"/>
              <a:t>janvier</a:t>
            </a:r>
            <a:r>
              <a:rPr lang="fr-FR" b="1" dirty="0" smtClean="0"/>
              <a:t>)</a:t>
            </a:r>
            <a:endParaRPr lang="fr-FR" dirty="0"/>
          </a:p>
          <a:p>
            <a:pPr marL="457200" lvl="1" indent="0">
              <a:buNone/>
            </a:pPr>
            <a:endParaRPr lang="fr-FR" dirty="0"/>
          </a:p>
          <a:p>
            <a:pPr marL="457200" lvl="1" indent="0">
              <a:buNone/>
            </a:pPr>
            <a:endParaRPr lang="fr-FR" dirty="0" smtClean="0"/>
          </a:p>
        </p:txBody>
      </p:sp>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9255" y="5509210"/>
            <a:ext cx="375775" cy="375775"/>
          </a:xfrm>
          <a:prstGeom prst="rect">
            <a:avLst/>
          </a:prstGeom>
        </p:spPr>
      </p:pic>
    </p:spTree>
    <p:extLst>
      <p:ext uri="{BB962C8B-B14F-4D97-AF65-F5344CB8AC3E}">
        <p14:creationId xmlns:p14="http://schemas.microsoft.com/office/powerpoint/2010/main" val="288002478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 accompagnement de mai à septembre</a:t>
            </a:r>
            <a:endParaRPr lang="fr-FR" dirty="0"/>
          </a:p>
        </p:txBody>
      </p:sp>
      <p:sp>
        <p:nvSpPr>
          <p:cNvPr id="3" name="Espace réservé du texte 2"/>
          <p:cNvSpPr>
            <a:spLocks noGrp="1"/>
          </p:cNvSpPr>
          <p:nvPr>
            <p:ph type="body" sz="quarter" idx="13"/>
          </p:nvPr>
        </p:nvSpPr>
        <p:spPr>
          <a:xfrm>
            <a:off x="340992" y="1347257"/>
            <a:ext cx="8364857" cy="4723933"/>
          </a:xfrm>
        </p:spPr>
        <p:txBody>
          <a:bodyPr>
            <a:normAutofit fontScale="92500" lnSpcReduction="20000"/>
          </a:bodyPr>
          <a:lstStyle/>
          <a:p>
            <a:pPr marL="0" indent="0">
              <a:buNone/>
            </a:pPr>
            <a:r>
              <a:rPr lang="fr-FR" sz="2600" b="1" dirty="0" smtClean="0"/>
              <a:t>Un accompagnement est garanti pour tous les lycéens qui </a:t>
            </a:r>
            <a:r>
              <a:rPr lang="fr-FR" sz="2600" b="1" dirty="0"/>
              <a:t>n'ont pas reçu de proposition</a:t>
            </a:r>
            <a:r>
              <a:rPr lang="fr-FR" sz="2600" dirty="0"/>
              <a:t> </a:t>
            </a:r>
            <a:r>
              <a:rPr lang="fr-FR" sz="2600" b="1" dirty="0"/>
              <a:t>et qui souhaitent </a:t>
            </a:r>
            <a:r>
              <a:rPr lang="fr-FR" sz="2600" b="1" dirty="0" smtClean="0"/>
              <a:t>trouver à la rentrée  </a:t>
            </a:r>
            <a:r>
              <a:rPr lang="fr-FR" sz="2600" b="1" dirty="0"/>
              <a:t>une place dans une formation proposée </a:t>
            </a:r>
            <a:r>
              <a:rPr lang="fr-FR" sz="2600" b="1" dirty="0" smtClean="0"/>
              <a:t>sur Parcoursup : </a:t>
            </a:r>
          </a:p>
          <a:p>
            <a:pPr marL="0" indent="0">
              <a:buNone/>
            </a:pPr>
            <a:endParaRPr lang="fr-FR" b="1" dirty="0" smtClean="0"/>
          </a:p>
          <a:p>
            <a:pPr marL="0" indent="0">
              <a:buNone/>
            </a:pPr>
            <a:endParaRPr lang="fr-FR" sz="700" dirty="0"/>
          </a:p>
          <a:p>
            <a:pPr lvl="0"/>
            <a:r>
              <a:rPr lang="fr-FR" sz="1900" b="1" dirty="0" smtClean="0"/>
              <a:t> Dès le 15 mai </a:t>
            </a:r>
            <a:r>
              <a:rPr lang="fr-FR" sz="1900" dirty="0" smtClean="0"/>
              <a:t>: les </a:t>
            </a:r>
            <a:r>
              <a:rPr lang="fr-FR" sz="1900" dirty="0"/>
              <a:t>lycéens qui n'ont fait que des demandes en formations sélectives </a:t>
            </a:r>
            <a:r>
              <a:rPr lang="fr-FR" sz="1900" dirty="0" smtClean="0"/>
              <a:t>(</a:t>
            </a:r>
            <a:r>
              <a:rPr lang="fr-FR" sz="1900" dirty="0"/>
              <a:t>BTS, DUT, école, </a:t>
            </a:r>
            <a:r>
              <a:rPr lang="fr-FR" sz="1900" dirty="0" smtClean="0"/>
              <a:t>CPGE, IFSI…) et </a:t>
            </a:r>
            <a:r>
              <a:rPr lang="fr-FR" sz="1900" dirty="0"/>
              <a:t>qui </a:t>
            </a:r>
            <a:r>
              <a:rPr lang="fr-FR" sz="1900" dirty="0" smtClean="0"/>
              <a:t>n’ont reçu </a:t>
            </a:r>
            <a:r>
              <a:rPr lang="fr-FR" sz="1900" dirty="0"/>
              <a:t>que des réponses </a:t>
            </a:r>
            <a:r>
              <a:rPr lang="fr-FR" sz="1900" dirty="0" smtClean="0"/>
              <a:t>négatives peuvent </a:t>
            </a:r>
            <a:r>
              <a:rPr lang="fr-FR" sz="1900" b="1" dirty="0" smtClean="0">
                <a:solidFill>
                  <a:srgbClr val="F28E65"/>
                </a:solidFill>
              </a:rPr>
              <a:t>demander</a:t>
            </a:r>
            <a:r>
              <a:rPr lang="fr-FR" sz="1900" dirty="0" smtClean="0"/>
              <a:t> </a:t>
            </a:r>
            <a:r>
              <a:rPr lang="fr-FR" sz="1900" b="1" dirty="0" smtClean="0">
                <a:solidFill>
                  <a:srgbClr val="F28E65"/>
                </a:solidFill>
              </a:rPr>
              <a:t>un accompagnement individuel ou collectif au </a:t>
            </a:r>
            <a:r>
              <a:rPr lang="fr-FR" sz="1900" b="1" dirty="0">
                <a:solidFill>
                  <a:srgbClr val="F28E65"/>
                </a:solidFill>
              </a:rPr>
              <a:t>lycée ou dans un CIO</a:t>
            </a:r>
            <a:r>
              <a:rPr lang="fr-FR" sz="1900" dirty="0">
                <a:solidFill>
                  <a:srgbClr val="F28E65"/>
                </a:solidFill>
              </a:rPr>
              <a:t> </a:t>
            </a:r>
            <a:r>
              <a:rPr lang="fr-FR" sz="1900" b="1" dirty="0" smtClean="0">
                <a:solidFill>
                  <a:srgbClr val="F28E65"/>
                </a:solidFill>
              </a:rPr>
              <a:t>pour définir un nouveau projet d’orientation, en amont de la phase complémentaire ;</a:t>
            </a:r>
          </a:p>
          <a:p>
            <a:pPr marL="0" lvl="0" indent="0">
              <a:buNone/>
            </a:pPr>
            <a:endParaRPr lang="fr-FR" sz="1900" dirty="0"/>
          </a:p>
          <a:p>
            <a:pPr lvl="0"/>
            <a:r>
              <a:rPr lang="fr-FR" sz="1900" b="1" dirty="0" smtClean="0"/>
              <a:t> Du 25 juin au 14 septembre </a:t>
            </a:r>
            <a:r>
              <a:rPr lang="fr-FR" sz="1900" dirty="0" smtClean="0"/>
              <a:t>: pendant la </a:t>
            </a:r>
            <a:r>
              <a:rPr lang="fr-FR" sz="1900" b="1" dirty="0" smtClean="0">
                <a:solidFill>
                  <a:srgbClr val="F28E65"/>
                </a:solidFill>
              </a:rPr>
              <a:t>phase complémentaire</a:t>
            </a:r>
            <a:r>
              <a:rPr lang="fr-FR" sz="1900" dirty="0" smtClean="0"/>
              <a:t>, les lycéens peuvent </a:t>
            </a:r>
            <a:r>
              <a:rPr lang="fr-FR" sz="1900" b="1" dirty="0" smtClean="0">
                <a:solidFill>
                  <a:srgbClr val="F28E65"/>
                </a:solidFill>
              </a:rPr>
              <a:t>formuler jusqu’à 10 </a:t>
            </a:r>
            <a:r>
              <a:rPr lang="fr-FR" sz="1900" b="1" dirty="0">
                <a:solidFill>
                  <a:srgbClr val="F28E65"/>
                </a:solidFill>
              </a:rPr>
              <a:t>nouveaux vœux </a:t>
            </a:r>
            <a:r>
              <a:rPr lang="fr-FR" sz="1900" b="1" dirty="0" smtClean="0">
                <a:solidFill>
                  <a:srgbClr val="F28E65"/>
                </a:solidFill>
              </a:rPr>
              <a:t>dans </a:t>
            </a:r>
            <a:r>
              <a:rPr lang="fr-FR" sz="1900" b="1" dirty="0">
                <a:solidFill>
                  <a:srgbClr val="F28E65"/>
                </a:solidFill>
              </a:rPr>
              <a:t>des formations disposant de places </a:t>
            </a:r>
            <a:r>
              <a:rPr lang="fr-FR" sz="1900" b="1" dirty="0" smtClean="0">
                <a:solidFill>
                  <a:srgbClr val="F28E65"/>
                </a:solidFill>
              </a:rPr>
              <a:t>disponibles ; </a:t>
            </a:r>
          </a:p>
          <a:p>
            <a:pPr lvl="0"/>
            <a:endParaRPr lang="fr-FR" sz="1900" dirty="0" smtClean="0"/>
          </a:p>
          <a:p>
            <a:pPr lvl="0"/>
            <a:r>
              <a:rPr lang="fr-FR" sz="1900" b="1" dirty="0" smtClean="0"/>
              <a:t> Après les résultats du bac </a:t>
            </a:r>
            <a:r>
              <a:rPr lang="fr-FR" sz="1900" dirty="0" smtClean="0"/>
              <a:t>: les candidats peuvent, s’ils participent à la phase complémentaire, </a:t>
            </a:r>
            <a:r>
              <a:rPr lang="fr-FR" sz="1900" b="1" dirty="0" smtClean="0">
                <a:solidFill>
                  <a:srgbClr val="F28E65"/>
                </a:solidFill>
              </a:rPr>
              <a:t>solliciter</a:t>
            </a:r>
            <a:r>
              <a:rPr lang="fr-FR" sz="1900" dirty="0" smtClean="0"/>
              <a:t> </a:t>
            </a:r>
            <a:r>
              <a:rPr lang="fr-FR" sz="1900" b="1" dirty="0" smtClean="0">
                <a:solidFill>
                  <a:srgbClr val="F28E65"/>
                </a:solidFill>
              </a:rPr>
              <a:t>l’accompagnement </a:t>
            </a:r>
            <a:r>
              <a:rPr lang="fr-FR" sz="1900" b="1" dirty="0">
                <a:solidFill>
                  <a:srgbClr val="F28E65"/>
                </a:solidFill>
              </a:rPr>
              <a:t>de la Commission d’Accès à l’Enseignement Supérieur</a:t>
            </a:r>
            <a:r>
              <a:rPr lang="fr-FR" sz="1900" dirty="0">
                <a:solidFill>
                  <a:srgbClr val="F28E65"/>
                </a:solidFill>
              </a:rPr>
              <a:t> </a:t>
            </a:r>
            <a:r>
              <a:rPr lang="fr-FR" sz="1900" dirty="0" smtClean="0"/>
              <a:t>(CAES) de leur académie, directement dans leur dossier Parcoursup. </a:t>
            </a:r>
            <a:endParaRPr lang="fr-FR" sz="1900" dirty="0"/>
          </a:p>
          <a:p>
            <a:pPr marL="0" indent="0">
              <a:buNone/>
            </a:pP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55</a:t>
            </a:fld>
            <a:endParaRPr lang="fr-FR" dirty="0"/>
          </a:p>
        </p:txBody>
      </p:sp>
    </p:spTree>
    <p:extLst>
      <p:ext uri="{BB962C8B-B14F-4D97-AF65-F5344CB8AC3E}">
        <p14:creationId xmlns:p14="http://schemas.microsoft.com/office/powerpoint/2010/main" val="257405566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316000" cy="1286937"/>
          </a:xfrm>
        </p:spPr>
        <p:txBody>
          <a:bodyPr/>
          <a:lstStyle/>
          <a:p>
            <a:r>
              <a:rPr lang="fr-FR" dirty="0" smtClean="0"/>
              <a:t>La préparation de la vie étudiante</a:t>
            </a:r>
            <a:endParaRPr lang="fr-FR" dirty="0"/>
          </a:p>
        </p:txBody>
      </p:sp>
      <p:sp>
        <p:nvSpPr>
          <p:cNvPr id="3" name="Espace réservé du texte 2"/>
          <p:cNvSpPr>
            <a:spLocks noGrp="1"/>
          </p:cNvSpPr>
          <p:nvPr>
            <p:ph type="body" sz="quarter" idx="13"/>
          </p:nvPr>
        </p:nvSpPr>
        <p:spPr>
          <a:xfrm>
            <a:off x="160893" y="1247790"/>
            <a:ext cx="9000000" cy="4598988"/>
          </a:xfrm>
        </p:spPr>
        <p:txBody>
          <a:bodyPr>
            <a:normAutofit/>
          </a:bodyPr>
          <a:lstStyle/>
          <a:p>
            <a:pPr marL="0" indent="0">
              <a:buNone/>
            </a:pPr>
            <a:r>
              <a:rPr lang="fr-FR" sz="2400" b="1" dirty="0" smtClean="0"/>
              <a:t>Un calendrier articulé avec Parcoursup :</a:t>
            </a:r>
          </a:p>
          <a:p>
            <a:r>
              <a:rPr lang="fr-FR" sz="2800" b="1" dirty="0" smtClean="0">
                <a:solidFill>
                  <a:srgbClr val="F28E65"/>
                </a:solidFill>
              </a:rPr>
              <a:t> Bourse et logement</a:t>
            </a:r>
          </a:p>
          <a:p>
            <a:pPr lvl="1">
              <a:buFont typeface="Arial" panose="020B0604020202020204" pitchFamily="34" charset="0"/>
              <a:buChar char="•"/>
            </a:pPr>
            <a:r>
              <a:rPr lang="fr-FR" sz="2000" dirty="0"/>
              <a:t>C</a:t>
            </a:r>
            <a:r>
              <a:rPr lang="fr-FR" sz="2000" dirty="0" smtClean="0"/>
              <a:t>réer </a:t>
            </a:r>
            <a:r>
              <a:rPr lang="fr-FR" sz="2000" dirty="0"/>
              <a:t>son dossier social étudiant (DSE) sur </a:t>
            </a:r>
            <a:r>
              <a:rPr lang="fr-FR" sz="2000" dirty="0">
                <a:hlinkClick r:id="rId2"/>
              </a:rPr>
              <a:t>www.messervices.etudiant.gouv.fr</a:t>
            </a:r>
            <a:r>
              <a:rPr lang="fr-FR" sz="2000" dirty="0"/>
              <a:t> pour demander une bourse et/ou un </a:t>
            </a:r>
            <a:r>
              <a:rPr lang="fr-FR" sz="2000" dirty="0" smtClean="0"/>
              <a:t>logement</a:t>
            </a:r>
          </a:p>
          <a:p>
            <a:pPr lvl="1">
              <a:buFont typeface="Arial" panose="020B0604020202020204" pitchFamily="34" charset="0"/>
              <a:buChar char="•"/>
            </a:pPr>
            <a:endParaRPr lang="fr-FR" sz="1000" dirty="0"/>
          </a:p>
          <a:p>
            <a:pPr lvl="1">
              <a:buFont typeface="Arial" panose="020B0604020202020204" pitchFamily="34" charset="0"/>
              <a:buChar char="•"/>
            </a:pPr>
            <a:r>
              <a:rPr lang="fr-FR" sz="2000" dirty="0"/>
              <a:t>L</a:t>
            </a:r>
            <a:r>
              <a:rPr lang="fr-FR" sz="2000" dirty="0" smtClean="0"/>
              <a:t>es </a:t>
            </a:r>
            <a:r>
              <a:rPr lang="fr-FR" sz="2000" dirty="0"/>
              <a:t>demandes de logement </a:t>
            </a:r>
            <a:r>
              <a:rPr lang="fr-FR" sz="2000" dirty="0" smtClean="0"/>
              <a:t>en résidence universitaire peuvent </a:t>
            </a:r>
            <a:r>
              <a:rPr lang="fr-FR" sz="2000" dirty="0"/>
              <a:t>être effectuées </a:t>
            </a:r>
            <a:r>
              <a:rPr lang="fr-FR" sz="2000" u="sng" dirty="0"/>
              <a:t>jusqu’à la rentrée </a:t>
            </a:r>
            <a:r>
              <a:rPr lang="fr-FR" sz="2000" u="sng" dirty="0" smtClean="0"/>
              <a:t>en septembre</a:t>
            </a:r>
          </a:p>
          <a:p>
            <a:pPr marL="457200" lvl="1" indent="0">
              <a:buNone/>
            </a:pPr>
            <a:endParaRPr lang="fr-FR" sz="1000" dirty="0" smtClean="0">
              <a:solidFill>
                <a:srgbClr val="F28E65"/>
              </a:solidFill>
            </a:endParaRPr>
          </a:p>
          <a:p>
            <a:r>
              <a:rPr lang="fr-FR" sz="2800" b="1" dirty="0" smtClean="0">
                <a:solidFill>
                  <a:srgbClr val="F28E65"/>
                </a:solidFill>
              </a:rPr>
              <a:t> Santé </a:t>
            </a:r>
          </a:p>
          <a:p>
            <a:pPr lvl="1">
              <a:buFont typeface="Arial" panose="020B0604020202020204" pitchFamily="34" charset="0"/>
              <a:buChar char="•"/>
            </a:pPr>
            <a:r>
              <a:rPr lang="fr-FR" sz="1900" dirty="0" smtClean="0"/>
              <a:t>Les étudiants sont automatiquement affiliés au régime général de la Sécurité </a:t>
            </a:r>
            <a:r>
              <a:rPr lang="fr-FR" sz="1900" dirty="0"/>
              <a:t>S</a:t>
            </a:r>
            <a:r>
              <a:rPr lang="fr-FR" sz="1900" dirty="0" smtClean="0"/>
              <a:t>ociale. Il n’ont aucune démarche à faire. </a:t>
            </a:r>
            <a:endParaRPr lang="fr-FR" sz="1900" dirty="0" smtClean="0">
              <a:solidFill>
                <a:srgbClr val="F28E65"/>
              </a:solidFill>
            </a:endParaRPr>
          </a:p>
          <a:p>
            <a:pPr marL="457200" lvl="1" indent="0">
              <a:buNone/>
            </a:pPr>
            <a:endParaRPr lang="fr-FR" sz="2800" b="1" dirty="0" smtClean="0">
              <a:solidFill>
                <a:srgbClr val="F28E65"/>
              </a:solidFill>
            </a:endParaRPr>
          </a:p>
          <a:p>
            <a:pPr lvl="1"/>
            <a:endParaRPr lang="fr-FR" sz="2800" b="1" u="sng" dirty="0">
              <a:solidFill>
                <a:srgbClr val="F28E65"/>
              </a:solidFill>
            </a:endParaRPr>
          </a:p>
          <a:p>
            <a:pPr marL="457200" lvl="1" indent="0">
              <a:buNone/>
            </a:pPr>
            <a:endParaRPr lang="fr-FR" sz="2300" b="1" u="sng" dirty="0" smtClean="0"/>
          </a:p>
          <a:p>
            <a:pPr lvl="1"/>
            <a:endParaRPr lang="fr-FR" sz="2300" b="1" u="sng" dirty="0"/>
          </a:p>
          <a:p>
            <a:pPr lvl="1"/>
            <a:endParaRPr lang="fr-FR" sz="1800" u="sng"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56</a:t>
            </a:fld>
            <a:endParaRPr lang="fr-FR" dirty="0"/>
          </a:p>
        </p:txBody>
      </p:sp>
      <p:sp>
        <p:nvSpPr>
          <p:cNvPr id="9" name="Rectangle à coins arrondis 8"/>
          <p:cNvSpPr/>
          <p:nvPr/>
        </p:nvSpPr>
        <p:spPr>
          <a:xfrm>
            <a:off x="397583" y="5289642"/>
            <a:ext cx="8316000" cy="540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2000" b="1" dirty="0" smtClean="0">
                <a:solidFill>
                  <a:schemeClr val="bg1"/>
                </a:solidFill>
              </a:rPr>
              <a:t>Toutes les infos sur la vie étudiante sur www.etudiant.gouv.fr </a:t>
            </a:r>
            <a:endParaRPr lang="fr-FR" sz="2000" b="1" dirty="0">
              <a:solidFill>
                <a:schemeClr val="bg1"/>
              </a:solidFill>
            </a:endParaRPr>
          </a:p>
        </p:txBody>
      </p:sp>
      <p:sp>
        <p:nvSpPr>
          <p:cNvPr id="10" name="Ellipse 9"/>
          <p:cNvSpPr/>
          <p:nvPr/>
        </p:nvSpPr>
        <p:spPr>
          <a:xfrm rot="606903">
            <a:off x="7142791" y="1252226"/>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Entre le 15 janvier et le 15 mai</a:t>
            </a:r>
            <a:endParaRPr lang="fr-FR" sz="1600" b="1" dirty="0"/>
          </a:p>
        </p:txBody>
      </p:sp>
    </p:spTree>
    <p:extLst>
      <p:ext uri="{BB962C8B-B14F-4D97-AF65-F5344CB8AC3E}">
        <p14:creationId xmlns:p14="http://schemas.microsoft.com/office/powerpoint/2010/main" val="263918911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316000" cy="1286937"/>
          </a:xfrm>
        </p:spPr>
        <p:txBody>
          <a:bodyPr/>
          <a:lstStyle/>
          <a:p>
            <a:r>
              <a:rPr lang="fr-FR" dirty="0" smtClean="0"/>
              <a:t>Des conseils pour </a:t>
            </a:r>
            <a:r>
              <a:rPr lang="fr-FR" smtClean="0"/>
              <a:t>se bien préparer </a:t>
            </a:r>
            <a:endParaRPr lang="fr-FR" dirty="0"/>
          </a:p>
        </p:txBody>
      </p:sp>
      <p:sp>
        <p:nvSpPr>
          <p:cNvPr id="3" name="Espace réservé du texte 2"/>
          <p:cNvSpPr>
            <a:spLocks noGrp="1"/>
          </p:cNvSpPr>
          <p:nvPr>
            <p:ph type="body" sz="quarter" idx="13"/>
          </p:nvPr>
        </p:nvSpPr>
        <p:spPr>
          <a:xfrm>
            <a:off x="160893" y="1247789"/>
            <a:ext cx="9000000" cy="4784875"/>
          </a:xfrm>
        </p:spPr>
        <p:txBody>
          <a:bodyPr>
            <a:normAutofit fontScale="62500" lnSpcReduction="20000"/>
          </a:bodyPr>
          <a:lstStyle/>
          <a:p>
            <a:r>
              <a:rPr lang="fr-FR" sz="3200" b="1" dirty="0" smtClean="0"/>
              <a:t>Préparer </a:t>
            </a:r>
            <a:r>
              <a:rPr lang="fr-FR" sz="3200" b="1" dirty="0"/>
              <a:t>son projet </a:t>
            </a:r>
            <a:r>
              <a:rPr lang="fr-FR" sz="3200" b="1" dirty="0" smtClean="0"/>
              <a:t>d’orientation</a:t>
            </a:r>
          </a:p>
          <a:p>
            <a:pPr marL="0" indent="0">
              <a:buNone/>
            </a:pPr>
            <a:r>
              <a:rPr lang="fr-FR" sz="2200" dirty="0" smtClean="0"/>
              <a:t>Obtenir un maximum d’informations sur les métiers, les secteurs  d’activités et les formations qui vous intéressent via l’ONISEP, les salons et forums et les caractéristiques des formations sur Parcoursup. </a:t>
            </a:r>
          </a:p>
          <a:p>
            <a:pPr marL="0" indent="0">
              <a:buNone/>
            </a:pPr>
            <a:endParaRPr lang="fr-FR" sz="2200" dirty="0"/>
          </a:p>
          <a:p>
            <a:r>
              <a:rPr lang="fr-FR" sz="3200" b="1" dirty="0"/>
              <a:t>Echanger au sein de son lycée </a:t>
            </a:r>
            <a:r>
              <a:rPr lang="fr-FR" sz="3200" b="1" dirty="0" smtClean="0"/>
              <a:t>et en dehors</a:t>
            </a:r>
            <a:endParaRPr lang="fr-FR" sz="3200" b="1" dirty="0"/>
          </a:p>
          <a:p>
            <a:pPr marL="0" indent="0">
              <a:buNone/>
            </a:pPr>
            <a:r>
              <a:rPr lang="fr-FR" sz="2200" dirty="0"/>
              <a:t>Les professeurs principaux </a:t>
            </a:r>
            <a:r>
              <a:rPr lang="fr-FR" sz="2200" dirty="0" smtClean="0"/>
              <a:t>avec l’appui des psychologues de l’Education nationale sont </a:t>
            </a:r>
            <a:r>
              <a:rPr lang="fr-FR" sz="2200" dirty="0"/>
              <a:t>là pour </a:t>
            </a:r>
            <a:r>
              <a:rPr lang="fr-FR" sz="2200" dirty="0" smtClean="0"/>
              <a:t>vous guider et conseiller. </a:t>
            </a:r>
          </a:p>
          <a:p>
            <a:pPr marL="0" indent="0">
              <a:buNone/>
            </a:pPr>
            <a:r>
              <a:rPr lang="fr-FR" sz="2200" dirty="0"/>
              <a:t>Profiter des actions construites par les établissements dans le cadre des semaines de l’orientation</a:t>
            </a:r>
          </a:p>
          <a:p>
            <a:pPr marL="0" indent="0">
              <a:buNone/>
            </a:pPr>
            <a:endParaRPr lang="fr-FR" sz="2200" dirty="0"/>
          </a:p>
          <a:p>
            <a:r>
              <a:rPr lang="fr-FR" sz="3200" b="1" dirty="0" smtClean="0"/>
              <a:t>Préparer </a:t>
            </a:r>
            <a:r>
              <a:rPr lang="fr-FR" sz="3200" b="1" dirty="0"/>
              <a:t>les éléments pour s’inscrire</a:t>
            </a:r>
          </a:p>
          <a:p>
            <a:pPr marL="0" indent="0">
              <a:buNone/>
            </a:pPr>
            <a:r>
              <a:rPr lang="fr-FR" sz="2200" dirty="0" smtClean="0"/>
              <a:t>Vous avez besoin de votre INE et d’une adresse mail valide et régulièrement consultée. Les parents peuvent aussi renseigner leur adresse mail pour recevoir toutes les notifications. </a:t>
            </a:r>
          </a:p>
          <a:p>
            <a:pPr marL="0" indent="0">
              <a:buNone/>
            </a:pPr>
            <a:r>
              <a:rPr lang="fr-FR" sz="2200" dirty="0" smtClean="0"/>
              <a:t>Il est fortement conseillé de laisser un numéro de portable pour recevoir les alertes et les notifications.</a:t>
            </a:r>
          </a:p>
          <a:p>
            <a:pPr marL="0" indent="0">
              <a:buNone/>
            </a:pPr>
            <a:endParaRPr lang="fr-FR" sz="2200" dirty="0" smtClean="0"/>
          </a:p>
          <a:p>
            <a:r>
              <a:rPr lang="fr-FR" sz="3200" b="1" dirty="0" smtClean="0"/>
              <a:t>Bien suivre les différentes étapes du calendrier</a:t>
            </a:r>
          </a:p>
          <a:p>
            <a:pPr marL="0" indent="0">
              <a:buNone/>
            </a:pPr>
            <a:r>
              <a:rPr lang="fr-FR" sz="2200" dirty="0" smtClean="0"/>
              <a:t>Le calendrier est composé de 3 étapes, il est important de bien respecter les délais indiqués pour chacune d’entre elles. </a:t>
            </a:r>
          </a:p>
          <a:p>
            <a:pPr marL="0" indent="0">
              <a:buNone/>
            </a:pPr>
            <a:endParaRPr lang="fr-FR" sz="2200" dirty="0"/>
          </a:p>
          <a:p>
            <a:r>
              <a:rPr lang="fr-FR" sz="3200" b="1" dirty="0"/>
              <a:t>S’abonner aux comptes sociaux Parcoursup </a:t>
            </a:r>
            <a:r>
              <a:rPr lang="fr-FR" sz="3200" dirty="0"/>
              <a:t>    </a:t>
            </a:r>
            <a:endParaRPr lang="fr-FR" sz="3200" dirty="0" smtClean="0"/>
          </a:p>
          <a:p>
            <a:pPr marL="0" indent="0">
              <a:buNone/>
            </a:pPr>
            <a:r>
              <a:rPr lang="fr-FR" sz="2200" dirty="0" smtClean="0"/>
              <a:t>Pour rester informé tout au long de la procédure. </a:t>
            </a:r>
          </a:p>
          <a:p>
            <a:pPr marL="0" indent="0">
              <a:buNone/>
            </a:pPr>
            <a:r>
              <a:rPr lang="fr-FR" sz="2200" dirty="0" smtClean="0"/>
              <a:t>Parcoursup est présent sur </a:t>
            </a:r>
            <a:r>
              <a:rPr lang="fr-FR" sz="2200" b="1" dirty="0" smtClean="0"/>
              <a:t>Facebook</a:t>
            </a:r>
            <a:r>
              <a:rPr lang="fr-FR" sz="2200" dirty="0" smtClean="0"/>
              <a:t> (@</a:t>
            </a:r>
            <a:r>
              <a:rPr lang="fr-FR" sz="2200" dirty="0" err="1" smtClean="0"/>
              <a:t>parcoursupinfo</a:t>
            </a:r>
            <a:r>
              <a:rPr lang="fr-FR" sz="2200" dirty="0" smtClean="0"/>
              <a:t>), </a:t>
            </a:r>
            <a:r>
              <a:rPr lang="fr-FR" sz="2200" b="1" dirty="0" smtClean="0"/>
              <a:t>Twitter</a:t>
            </a:r>
            <a:r>
              <a:rPr lang="fr-FR" sz="2200" dirty="0" smtClean="0"/>
              <a:t> (@</a:t>
            </a:r>
            <a:r>
              <a:rPr lang="fr-FR" sz="2200" dirty="0" err="1" smtClean="0"/>
              <a:t>parcoursup_info</a:t>
            </a:r>
            <a:r>
              <a:rPr lang="fr-FR" sz="2200" dirty="0" smtClean="0"/>
              <a:t>) et à compter du 15 janvier sur </a:t>
            </a:r>
            <a:r>
              <a:rPr lang="fr-FR" sz="2200" b="1" dirty="0" err="1" smtClean="0"/>
              <a:t>Snapchat</a:t>
            </a:r>
            <a:r>
              <a:rPr lang="fr-FR" sz="2200" dirty="0" smtClean="0"/>
              <a:t>. </a:t>
            </a:r>
            <a:endParaRPr lang="fr-FR" sz="2200" dirty="0"/>
          </a:p>
          <a:p>
            <a:endParaRPr lang="fr-FR" sz="2800" dirty="0"/>
          </a:p>
          <a:p>
            <a:endParaRPr lang="fr-FR" sz="2800" b="1" dirty="0" smtClean="0">
              <a:solidFill>
                <a:srgbClr val="F28E65"/>
              </a:solidFill>
            </a:endParaRPr>
          </a:p>
          <a:p>
            <a:endParaRPr lang="fr-FR" sz="2800" b="1" dirty="0" smtClean="0">
              <a:solidFill>
                <a:srgbClr val="F28E65"/>
              </a:solidFill>
            </a:endParaRPr>
          </a:p>
          <a:p>
            <a:pPr lvl="1"/>
            <a:endParaRPr lang="fr-FR" sz="2800" b="1" u="sng" dirty="0">
              <a:solidFill>
                <a:srgbClr val="F28E65"/>
              </a:solidFill>
            </a:endParaRPr>
          </a:p>
          <a:p>
            <a:pPr marL="457200" lvl="1" indent="0">
              <a:buNone/>
            </a:pPr>
            <a:endParaRPr lang="fr-FR" sz="2300" b="1" u="sng" dirty="0" smtClean="0"/>
          </a:p>
          <a:p>
            <a:pPr lvl="1"/>
            <a:endParaRPr lang="fr-FR" sz="2300" b="1" u="sng" dirty="0"/>
          </a:p>
          <a:p>
            <a:pPr lvl="1"/>
            <a:endParaRPr lang="fr-FR" sz="1800" u="sng"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57</a:t>
            </a:fld>
            <a:endParaRPr lang="fr-FR" dirty="0"/>
          </a:p>
        </p:txBody>
      </p:sp>
    </p:spTree>
    <p:extLst>
      <p:ext uri="{BB962C8B-B14F-4D97-AF65-F5344CB8AC3E}">
        <p14:creationId xmlns:p14="http://schemas.microsoft.com/office/powerpoint/2010/main" val="26154473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C6B7B3CB-E3BA-F74C-AB76-86EFC5843CD6}" type="slidenum">
              <a:rPr lang="fr-FR" smtClean="0"/>
              <a:pPr/>
              <a:t>58</a:t>
            </a:fld>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31" y="562102"/>
            <a:ext cx="8977744" cy="5536276"/>
          </a:xfrm>
          <a:prstGeom prst="rect">
            <a:avLst/>
          </a:prstGeom>
        </p:spPr>
      </p:pic>
    </p:spTree>
    <p:extLst>
      <p:ext uri="{BB962C8B-B14F-4D97-AF65-F5344CB8AC3E}">
        <p14:creationId xmlns:p14="http://schemas.microsoft.com/office/powerpoint/2010/main" val="41142614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Psup_PPT_04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Tree>
    <p:extLst>
      <p:ext uri="{BB962C8B-B14F-4D97-AF65-F5344CB8AC3E}">
        <p14:creationId xmlns:p14="http://schemas.microsoft.com/office/powerpoint/2010/main" val="6870819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PRINCIPES CLES DE PARCOURSUP </a:t>
            </a:r>
            <a:endParaRPr lang="fr-FR" dirty="0"/>
          </a:p>
        </p:txBody>
      </p:sp>
      <p:sp>
        <p:nvSpPr>
          <p:cNvPr id="3" name="Espace réservé du texte 2"/>
          <p:cNvSpPr>
            <a:spLocks noGrp="1"/>
          </p:cNvSpPr>
          <p:nvPr>
            <p:ph type="body" sz="quarter" idx="13"/>
          </p:nvPr>
        </p:nvSpPr>
        <p:spPr/>
        <p:txBody>
          <a:bodyPr>
            <a:normAutofit fontScale="92500"/>
          </a:bodyPr>
          <a:lstStyle/>
          <a:p>
            <a:pPr marL="0" indent="0">
              <a:buNone/>
            </a:pPr>
            <a:endParaRPr lang="fr-FR" dirty="0"/>
          </a:p>
          <a:p>
            <a:pPr>
              <a:buFontTx/>
              <a:buChar char="-"/>
            </a:pPr>
            <a:r>
              <a:rPr lang="fr-FR" sz="2400" b="1" dirty="0" smtClean="0">
                <a:solidFill>
                  <a:srgbClr val="F28E65"/>
                </a:solidFill>
              </a:rPr>
              <a:t>Un accompagnement de l’élève à chaque étape de la procédure, </a:t>
            </a:r>
            <a:r>
              <a:rPr lang="fr-FR" sz="2400" dirty="0" smtClean="0"/>
              <a:t>de l’élaboration de son projet d’orientation au choix de sa formation </a:t>
            </a:r>
          </a:p>
          <a:p>
            <a:pPr>
              <a:buFontTx/>
              <a:buChar char="-"/>
            </a:pPr>
            <a:endParaRPr lang="fr-FR" sz="1400" dirty="0" smtClean="0"/>
          </a:p>
          <a:p>
            <a:pPr>
              <a:buFontTx/>
              <a:buChar char="-"/>
            </a:pPr>
            <a:r>
              <a:rPr lang="fr-FR" sz="2400" b="1" dirty="0" smtClean="0">
                <a:solidFill>
                  <a:srgbClr val="F28E65"/>
                </a:solidFill>
              </a:rPr>
              <a:t>Des informations clés, </a:t>
            </a:r>
            <a:r>
              <a:rPr lang="fr-FR" sz="2400" dirty="0" smtClean="0"/>
              <a:t>pour mieux connaitre les formations, leurs attendus, les critères généraux d’examen des dossiers et faire les bons choix pour réussir</a:t>
            </a:r>
          </a:p>
          <a:p>
            <a:pPr>
              <a:buFontTx/>
              <a:buChar char="-"/>
            </a:pPr>
            <a:endParaRPr lang="fr-FR" sz="1400" dirty="0" smtClean="0"/>
          </a:p>
          <a:p>
            <a:pPr>
              <a:buFontTx/>
              <a:buChar char="-"/>
            </a:pPr>
            <a:r>
              <a:rPr lang="fr-FR" sz="2400" b="1" dirty="0" smtClean="0">
                <a:solidFill>
                  <a:srgbClr val="F28E65"/>
                </a:solidFill>
              </a:rPr>
              <a:t>La prise en compte du profil </a:t>
            </a:r>
            <a:r>
              <a:rPr lang="fr-FR" sz="2400" dirty="0" smtClean="0"/>
              <a:t>de chaque lycéen et de son projet motivé pour la formation</a:t>
            </a:r>
          </a:p>
          <a:p>
            <a:pPr>
              <a:buFontTx/>
              <a:buChar char="-"/>
            </a:pPr>
            <a:endParaRPr lang="fr-FR" sz="1400" dirty="0" smtClean="0"/>
          </a:p>
          <a:p>
            <a:pPr>
              <a:buFontTx/>
              <a:buChar char="-"/>
            </a:pPr>
            <a:r>
              <a:rPr lang="fr-FR" sz="2400" b="1" dirty="0">
                <a:solidFill>
                  <a:srgbClr val="F28E65"/>
                </a:solidFill>
              </a:rPr>
              <a:t>Des parcours de formation </a:t>
            </a:r>
            <a:r>
              <a:rPr lang="fr-FR" sz="2400" b="1" dirty="0" smtClean="0">
                <a:solidFill>
                  <a:srgbClr val="F28E65"/>
                </a:solidFill>
              </a:rPr>
              <a:t>personnalisés</a:t>
            </a:r>
            <a:r>
              <a:rPr lang="fr-FR" sz="2400" dirty="0" smtClean="0"/>
              <a:t>, pour accompagner la réussite dans l’enseignement supérieur</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6</a:t>
            </a:fld>
            <a:endParaRPr lang="fr-FR" dirty="0"/>
          </a:p>
        </p:txBody>
      </p:sp>
    </p:spTree>
    <p:extLst>
      <p:ext uri="{BB962C8B-B14F-4D97-AF65-F5344CB8AC3E}">
        <p14:creationId xmlns:p14="http://schemas.microsoft.com/office/powerpoint/2010/main" val="15608273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L’accompagnement pour l’élaboration du projet d’orientation au lycée</a:t>
            </a:r>
            <a:endParaRPr lang="fr-FR" dirty="0"/>
          </a:p>
        </p:txBody>
      </p:sp>
      <p:sp>
        <p:nvSpPr>
          <p:cNvPr id="3" name="Espace réservé du texte 2"/>
          <p:cNvSpPr>
            <a:spLocks noGrp="1"/>
          </p:cNvSpPr>
          <p:nvPr>
            <p:ph type="body" sz="quarter" idx="13"/>
          </p:nvPr>
        </p:nvSpPr>
        <p:spPr/>
        <p:txBody>
          <a:bodyPr>
            <a:normAutofit/>
          </a:bodyPr>
          <a:lstStyle/>
          <a:p>
            <a:r>
              <a:rPr lang="fr-FR" b="1" dirty="0" smtClean="0">
                <a:solidFill>
                  <a:srgbClr val="F28E65"/>
                </a:solidFill>
              </a:rPr>
              <a:t>2 professeurs </a:t>
            </a:r>
            <a:r>
              <a:rPr lang="fr-FR" b="1" dirty="0">
                <a:solidFill>
                  <a:srgbClr val="F28E65"/>
                </a:solidFill>
              </a:rPr>
              <a:t>principaux en </a:t>
            </a:r>
            <a:r>
              <a:rPr lang="fr-FR" b="1" dirty="0" smtClean="0">
                <a:solidFill>
                  <a:srgbClr val="F28E65"/>
                </a:solidFill>
              </a:rPr>
              <a:t>terminale </a:t>
            </a:r>
            <a:r>
              <a:rPr lang="fr-FR" b="1" dirty="0" smtClean="0"/>
              <a:t>pour un suivi personnalisé </a:t>
            </a:r>
          </a:p>
          <a:p>
            <a:pPr marL="0" indent="0">
              <a:buNone/>
            </a:pPr>
            <a:r>
              <a:rPr lang="fr-FR" sz="1500" b="1" dirty="0" smtClean="0"/>
              <a:t>Avec l’appui des </a:t>
            </a:r>
            <a:r>
              <a:rPr lang="fr-FR" sz="1500" b="1" dirty="0"/>
              <a:t>psychologues de l’Education nationale </a:t>
            </a:r>
            <a:r>
              <a:rPr lang="fr-FR" sz="1500" b="1" dirty="0" smtClean="0"/>
              <a:t>: </a:t>
            </a:r>
            <a:endParaRPr lang="fr-FR" sz="1500" dirty="0" smtClean="0"/>
          </a:p>
          <a:p>
            <a:pPr lvl="1"/>
            <a:r>
              <a:rPr lang="fr-FR" dirty="0" smtClean="0"/>
              <a:t>Suivent </a:t>
            </a:r>
            <a:r>
              <a:rPr lang="fr-FR" dirty="0"/>
              <a:t>et guident individuellement chaque lycéen </a:t>
            </a:r>
          </a:p>
          <a:p>
            <a:pPr lvl="1"/>
            <a:r>
              <a:rPr lang="fr-FR" dirty="0" smtClean="0"/>
              <a:t>Conseillent</a:t>
            </a:r>
            <a:r>
              <a:rPr lang="fr-FR" dirty="0"/>
              <a:t>, incitent à participer à des salons et journées portes ouvertes, présentent les filières de l’enseignement supérieur et les </a:t>
            </a:r>
            <a:r>
              <a:rPr lang="fr-FR" dirty="0" smtClean="0"/>
              <a:t>débouchés…</a:t>
            </a:r>
          </a:p>
          <a:p>
            <a:pPr lvl="1"/>
            <a:r>
              <a:rPr lang="fr-FR" dirty="0" smtClean="0"/>
              <a:t>Dialoguent </a:t>
            </a:r>
            <a:r>
              <a:rPr lang="fr-FR" dirty="0"/>
              <a:t>avec les familles </a:t>
            </a:r>
            <a:endParaRPr lang="fr-FR" dirty="0" smtClean="0"/>
          </a:p>
          <a:p>
            <a:pPr lvl="1"/>
            <a:r>
              <a:rPr lang="fr-FR" dirty="0" smtClean="0"/>
              <a:t>Synthétisent </a:t>
            </a:r>
            <a:r>
              <a:rPr lang="fr-FR" dirty="0"/>
              <a:t>les choix d’orientation de chacun pour l’avis du 2ème conseil de </a:t>
            </a:r>
            <a:r>
              <a:rPr lang="fr-FR" dirty="0" smtClean="0"/>
              <a:t>classe</a:t>
            </a:r>
          </a:p>
          <a:p>
            <a:pPr lvl="1"/>
            <a:r>
              <a:rPr lang="fr-FR" dirty="0" smtClean="0"/>
              <a:t>Présentent </a:t>
            </a:r>
            <a:r>
              <a:rPr lang="fr-FR" dirty="0"/>
              <a:t>et expliquent le fonctionnement de la </a:t>
            </a:r>
            <a:r>
              <a:rPr lang="fr-FR" dirty="0" smtClean="0"/>
              <a:t>plateforme d’admission</a:t>
            </a:r>
          </a:p>
          <a:p>
            <a:pPr lvl="1"/>
            <a:r>
              <a:rPr lang="fr-FR" dirty="0" smtClean="0"/>
              <a:t>Accompagnent tout au long des étapes de la procédure </a:t>
            </a:r>
          </a:p>
          <a:p>
            <a:pPr lvl="1"/>
            <a:endParaRPr lang="fr-FR" b="1" dirty="0"/>
          </a:p>
          <a:p>
            <a:pPr marL="0" lvl="1"/>
            <a:r>
              <a:rPr lang="fr-FR" sz="2000" b="1" dirty="0">
                <a:solidFill>
                  <a:srgbClr val="F28E65"/>
                </a:solidFill>
              </a:rPr>
              <a:t>Des heures d’accompagnement personnalisé </a:t>
            </a:r>
            <a:r>
              <a:rPr lang="fr-FR" sz="2000" b="1" dirty="0"/>
              <a:t>consacrées à </a:t>
            </a:r>
            <a:r>
              <a:rPr lang="fr-FR" sz="2000" b="1" dirty="0" smtClean="0"/>
              <a:t>l’orientation </a:t>
            </a:r>
            <a:r>
              <a:rPr lang="fr-FR" sz="2000" b="1" dirty="0"/>
              <a:t>i</a:t>
            </a:r>
            <a:r>
              <a:rPr lang="fr-FR" sz="2000" b="1" dirty="0" smtClean="0"/>
              <a:t>ntégrées </a:t>
            </a:r>
            <a:r>
              <a:rPr lang="fr-FR" sz="2000" b="1" dirty="0"/>
              <a:t>à l’emploi du temps des </a:t>
            </a:r>
            <a:r>
              <a:rPr lang="fr-FR" sz="2000" b="1" dirty="0" smtClean="0"/>
              <a:t>élèves</a:t>
            </a:r>
          </a:p>
          <a:p>
            <a:pPr marL="0" lvl="1" indent="0">
              <a:buNone/>
            </a:pPr>
            <a:endParaRPr lang="fr-FR" b="1" dirty="0"/>
          </a:p>
          <a:p>
            <a:pPr marL="0" lvl="1"/>
            <a:r>
              <a:rPr lang="fr-FR" sz="2000" b="1" dirty="0" smtClean="0"/>
              <a:t>Deux temps forts : </a:t>
            </a:r>
            <a:r>
              <a:rPr lang="fr-FR" sz="2000" b="1" dirty="0" smtClean="0">
                <a:solidFill>
                  <a:srgbClr val="F28E65"/>
                </a:solidFill>
              </a:rPr>
              <a:t>deux semaines de l’orientation </a:t>
            </a:r>
            <a:r>
              <a:rPr lang="fr-FR" sz="2000" b="1" dirty="0" smtClean="0"/>
              <a:t>pour stimuler la réflexion et consolider le projet de formation</a:t>
            </a:r>
            <a:endParaRPr lang="fr-FR" sz="2000" b="1"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7</a:t>
            </a:fld>
            <a:endParaRPr lang="fr-FR" dirty="0"/>
          </a:p>
        </p:txBody>
      </p:sp>
    </p:spTree>
    <p:extLst>
      <p:ext uri="{BB962C8B-B14F-4D97-AF65-F5344CB8AC3E}">
        <p14:creationId xmlns:p14="http://schemas.microsoft.com/office/powerpoint/2010/main" val="5904901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ETAPE 1 : DECOUVERTE DES FORMATIONS</a:t>
            </a:r>
            <a:endParaRPr lang="fr-FR" dirty="0">
              <a:solidFill>
                <a:srgbClr val="3D566E"/>
              </a:solidFill>
            </a:endParaRPr>
          </a:p>
        </p:txBody>
      </p:sp>
      <p:sp>
        <p:nvSpPr>
          <p:cNvPr id="5" name="Espace réservé du numéro de diapositive 4"/>
          <p:cNvSpPr>
            <a:spLocks noGrp="1"/>
          </p:cNvSpPr>
          <p:nvPr>
            <p:ph type="sldNum" sz="quarter" idx="4"/>
          </p:nvPr>
        </p:nvSpPr>
        <p:spPr>
          <a:xfrm>
            <a:off x="8407964" y="6282396"/>
            <a:ext cx="264872" cy="264880"/>
          </a:xfrm>
        </p:spPr>
        <p:txBody>
          <a:bodyPr/>
          <a:lstStyle/>
          <a:p>
            <a:fld id="{C6B7B3CB-E3BA-F74C-AB76-86EFC5843CD6}" type="slidenum">
              <a:rPr lang="fr-FR" smtClean="0">
                <a:solidFill>
                  <a:prstClr val="white"/>
                </a:solidFill>
              </a:rPr>
              <a:pPr/>
              <a:t>8</a:t>
            </a:fld>
            <a:endParaRPr lang="fr-FR" dirty="0">
              <a:solidFill>
                <a:prstClr val="white"/>
              </a:solidFill>
            </a:endParaRPr>
          </a:p>
        </p:txBody>
      </p:sp>
      <p:sp>
        <p:nvSpPr>
          <p:cNvPr id="7" name="Espace réservé du texte 6"/>
          <p:cNvSpPr>
            <a:spLocks noGrp="1"/>
          </p:cNvSpPr>
          <p:nvPr>
            <p:ph type="body" sz="quarter" idx="14"/>
          </p:nvPr>
        </p:nvSpPr>
        <p:spPr/>
        <p:txBody>
          <a:bodyPr/>
          <a:lstStyle/>
          <a:p>
            <a:r>
              <a:rPr lang="fr-FR" dirty="0" smtClean="0">
                <a:solidFill>
                  <a:srgbClr val="3D566E"/>
                </a:solidFill>
              </a:rPr>
              <a:t>20 décembre 2018 – 22 janvier 2019</a:t>
            </a:r>
            <a:endParaRPr lang="fr-FR" dirty="0">
              <a:solidFill>
                <a:srgbClr val="3D566E"/>
              </a:solidFill>
            </a:endParaRPr>
          </a:p>
        </p:txBody>
      </p:sp>
    </p:spTree>
    <p:extLst>
      <p:ext uri="{BB962C8B-B14F-4D97-AF65-F5344CB8AC3E}">
        <p14:creationId xmlns:p14="http://schemas.microsoft.com/office/powerpoint/2010/main" val="35342017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9</a:t>
            </a:fld>
            <a:endParaRPr lang="fr-FR" dirty="0">
              <a:solidFill>
                <a:prstClr val="white"/>
              </a:solidFill>
            </a:endParaRP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95" y="746267"/>
            <a:ext cx="8875406" cy="5040000"/>
          </a:xfrm>
          <a:prstGeom prst="rect">
            <a:avLst/>
          </a:prstGeom>
        </p:spPr>
      </p:pic>
    </p:spTree>
    <p:extLst>
      <p:ext uri="{BB962C8B-B14F-4D97-AF65-F5344CB8AC3E}">
        <p14:creationId xmlns:p14="http://schemas.microsoft.com/office/powerpoint/2010/main" val="101663503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pages de contenus">
  <a:themeElements>
    <a:clrScheme name="Personnalisée 1">
      <a:dk1>
        <a:srgbClr val="FF3333"/>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5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3_pages de contenus">
  <a:themeElements>
    <a:clrScheme name="Personnalisée 1">
      <a:dk1>
        <a:srgbClr val="FF3333"/>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4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9218</TotalTime>
  <Words>4974</Words>
  <Application>Microsoft Office PowerPoint</Application>
  <PresentationFormat>Affichage à l'écran (4:3)</PresentationFormat>
  <Paragraphs>678</Paragraphs>
  <Slides>59</Slides>
  <Notes>1</Notes>
  <HiddenSlides>0</HiddenSlides>
  <MMClips>0</MMClips>
  <ScaleCrop>false</ScaleCrop>
  <HeadingPairs>
    <vt:vector size="4" baseType="variant">
      <vt:variant>
        <vt:lpstr>Thème</vt:lpstr>
      </vt:variant>
      <vt:variant>
        <vt:i4>10</vt:i4>
      </vt:variant>
      <vt:variant>
        <vt:lpstr>Titres des diapositives</vt:lpstr>
      </vt:variant>
      <vt:variant>
        <vt:i4>59</vt:i4>
      </vt:variant>
    </vt:vector>
  </HeadingPairs>
  <TitlesOfParts>
    <vt:vector size="69" baseType="lpstr">
      <vt:lpstr>1_pages de contenus</vt:lpstr>
      <vt:lpstr>pages de contenus</vt:lpstr>
      <vt:lpstr>page de presentation et de partie</vt:lpstr>
      <vt:lpstr>page de sous-partie</vt:lpstr>
      <vt:lpstr>1_page de sous-partie</vt:lpstr>
      <vt:lpstr>2_page de sous-partie</vt:lpstr>
      <vt:lpstr>2_pages de contenus</vt:lpstr>
      <vt:lpstr>3_pages de contenus</vt:lpstr>
      <vt:lpstr>4_pages de contenus</vt:lpstr>
      <vt:lpstr>5_pages de contenus</vt:lpstr>
      <vt:lpstr>Présentation PowerPoint</vt:lpstr>
      <vt:lpstr>Présentation PowerPoint</vt:lpstr>
      <vt:lpstr>sommaire</vt:lpstr>
      <vt:lpstr>Parcoursup : les objectifs </vt:lpstr>
      <vt:lpstr>Présentation PowerPoint</vt:lpstr>
      <vt:lpstr>LES PRINCIPES CLES DE PARCOURSUP </vt:lpstr>
      <vt:lpstr>L’accompagnement pour l’élaboration du projet d’orientation au lycée</vt:lpstr>
      <vt:lpstr>ETAPE 1 : DECOUVERTE DES FORMATIONS</vt:lpstr>
      <vt:lpstr>Présentation PowerPoint</vt:lpstr>
      <vt:lpstr>Terminales2018-2019.FR </vt:lpstr>
      <vt:lpstr>Des informations pour CONSTRUIRE son projet d’orientation sur Parcoursup.fr </vt:lpstr>
      <vt:lpstr>Des informations pour CONSTRUIRE son projet d’orientation sur Parcoursup.fr </vt:lpstr>
      <vt:lpstr>Focus sur les attendus et critères généraux d’examen des vœux </vt:lpstr>
      <vt:lpstr>ETAPE 2 : INSCRIPTION, FORMULATION DES VŒUX ET FINALISATION DU DOSSIER SUR PARCOURSUP</vt:lpstr>
      <vt:lpstr>Présentation PowerPoint</vt:lpstr>
      <vt:lpstr>S’INSCRIRE SUR PARCOURSUP</vt:lpstr>
      <vt:lpstr>Consolider son projet d’orientation</vt:lpstr>
      <vt:lpstr>Consolider son projet d’orientation</vt:lpstr>
      <vt:lpstr>Une rubrique «Activités et centres d’intérêts»</vt:lpstr>
      <vt:lpstr>Formuler des vœux motivés </vt:lpstr>
      <vt:lpstr>Formuler des vœux motivés</vt:lpstr>
      <vt:lpstr>Focus sur les vœux multiples (1/6)</vt:lpstr>
      <vt:lpstr>Focus sur les vœux multiples (2/6)</vt:lpstr>
      <vt:lpstr>Focus sur les vœux multiples (3/6)</vt:lpstr>
      <vt:lpstr>Focus sur les vœux multiples (4/6)</vt:lpstr>
      <vt:lpstr>Focus sur les vœux multiples (5/6)</vt:lpstr>
      <vt:lpstr>Focus sur les vœux multiples (6/6)</vt:lpstr>
      <vt:lpstr>CESURE : mode d’emploi </vt:lpstr>
      <vt:lpstr>Questionnaires DROIT &amp; SCIENCES : A quoi ça sert ?</vt:lpstr>
      <vt:lpstr>rubrique « ma préférence  »</vt:lpstr>
      <vt:lpstr>Finaliser son dossier et confirmer  ses vœux  </vt:lpstr>
      <vt:lpstr>L’examen du conseil de classe et la fiche avenir  </vt:lpstr>
      <vt:lpstr>Expérimentation « accès des bacheliers professionnels en STS »</vt:lpstr>
      <vt:lpstr>L’examen des vœux par les établissements d’enseignement supérieur </vt:lpstr>
      <vt:lpstr>Un modèle d’admission juste et transparent (1/4)</vt:lpstr>
      <vt:lpstr>Un modèle d’admission juste et transparent (2/4)</vt:lpstr>
      <vt:lpstr>Un modèle d’admission juste et transparent (3/4)</vt:lpstr>
      <vt:lpstr>Un modèle d’admission juste et transparent (4/4)</vt:lpstr>
      <vt:lpstr>Présentation PowerPoint</vt:lpstr>
      <vt:lpstr>ETAPE 3 : PHASE D’ADMISSION (REPONSES DES FORMATIONS ET ACCEPTATION DES PROPOSITIONS)</vt:lpstr>
      <vt:lpstr>Présentation PowerPoint</vt:lpstr>
      <vt:lpstr>Phase d’admission : les lycéens font leur choix </vt:lpstr>
      <vt:lpstr>réception des réponses et acceptation des propositions </vt:lpstr>
      <vt:lpstr>les réponses des formations</vt:lpstr>
      <vt:lpstr>Comment répondre aux propositions reçues (1/4) </vt:lpstr>
      <vt:lpstr>Comment répondre aux propositions reçues (2/4) </vt:lpstr>
      <vt:lpstr>Comment répondre aux propositions reçues (3/4)</vt:lpstr>
      <vt:lpstr>Comment répondre aux propositions reçues (4/4) </vt:lpstr>
      <vt:lpstr>Phase d’admission : l’option du répondeur automatique</vt:lpstr>
      <vt:lpstr>Phase d’admission : l’option du répondeur automatique</vt:lpstr>
      <vt:lpstr>Phase d’admission : les 3 points d’étape (1/2)</vt:lpstr>
      <vt:lpstr>Phase d’admission : les 3 points d’étape (2/2)</vt:lpstr>
      <vt:lpstr>Inscription dans son établissement d’accueil </vt:lpstr>
      <vt:lpstr>DES services d’assistance tout au long de  la procédure </vt:lpstr>
      <vt:lpstr>Un accompagnement de mai à septembre</vt:lpstr>
      <vt:lpstr>La préparation de la vie étudiante</vt:lpstr>
      <vt:lpstr>Des conseils pour se bien préparer </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Administrateur MEN</dc:creator>
  <cp:lastModifiedBy>Isabelle JULE</cp:lastModifiedBy>
  <cp:revision>566</cp:revision>
  <cp:lastPrinted>2019-01-03T12:57:04Z</cp:lastPrinted>
  <dcterms:created xsi:type="dcterms:W3CDTF">2015-02-04T10:43:31Z</dcterms:created>
  <dcterms:modified xsi:type="dcterms:W3CDTF">2019-01-11T08:31:00Z</dcterms:modified>
</cp:coreProperties>
</file>